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93" r:id="rId3"/>
    <p:sldId id="297" r:id="rId4"/>
    <p:sldId id="279" r:id="rId5"/>
    <p:sldId id="303" r:id="rId6"/>
    <p:sldId id="304" r:id="rId7"/>
    <p:sldId id="286" r:id="rId8"/>
    <p:sldId id="294" r:id="rId9"/>
    <p:sldId id="305" r:id="rId10"/>
    <p:sldId id="288" r:id="rId11"/>
    <p:sldId id="289" r:id="rId12"/>
    <p:sldId id="295" r:id="rId13"/>
    <p:sldId id="296" r:id="rId14"/>
    <p:sldId id="290" r:id="rId15"/>
    <p:sldId id="291" r:id="rId16"/>
    <p:sldId id="292" r:id="rId17"/>
    <p:sldId id="298" r:id="rId18"/>
    <p:sldId id="299" r:id="rId19"/>
    <p:sldId id="300" r:id="rId20"/>
    <p:sldId id="30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y Rolfe" initials="GR" lastIdx="1" clrIdx="0">
    <p:extLst>
      <p:ext uri="{19B8F6BF-5375-455C-9EA6-DF929625EA0E}">
        <p15:presenceInfo xmlns:p15="http://schemas.microsoft.com/office/powerpoint/2012/main" userId="S::01876385@education.vic.gov.au::98e87499-f407-4955-be04-d7ef85107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1"/>
    <p:restoredTop sz="94558"/>
  </p:normalViewPr>
  <p:slideViewPr>
    <p:cSldViewPr snapToGrid="0" snapToObjects="1">
      <p:cViewPr varScale="1">
        <p:scale>
          <a:sx n="121" d="100"/>
          <a:sy n="121" d="100"/>
        </p:scale>
        <p:origin x="1632"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08285878\Desktop\prisec_chartSourc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mn-cs"/>
              </a:defRPr>
            </a:pPr>
            <a:r>
              <a:rPr lang="en-AU" sz="1400" b="1" i="0" baseline="0" dirty="0">
                <a:solidFill>
                  <a:schemeClr val="tx1"/>
                </a:solidFill>
                <a:latin typeface="Arial" panose="020B0604020202020204" pitchFamily="34" charset="0"/>
              </a:rPr>
              <a:t>              Parent Satisfaction 2020</a:t>
            </a:r>
          </a:p>
        </c:rich>
      </c:tx>
      <c:layout>
        <c:manualLayout>
          <c:xMode val="edge"/>
          <c:yMode val="edge"/>
          <c:x val="8.3095872998617065E-2"/>
          <c:y val="1.573646125180468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7587804264192999"/>
          <c:y val="0.14196692913385828"/>
          <c:w val="0.75801416603746452"/>
          <c:h val="0.5996826837472417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35FC-0A49-91C3-6C2888CEC1E0}"/>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35FC-0A49-91C3-6C2888CEC1E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prisec!$J$3:$J$4</c:f>
              <c:strCache>
                <c:ptCount val="2"/>
                <c:pt idx="0">
                  <c:v>School</c:v>
                </c:pt>
                <c:pt idx="1">
                  <c:v>State</c:v>
                </c:pt>
              </c:strCache>
            </c:strRef>
          </c:cat>
          <c:val>
            <c:numRef>
              <c:f>prisec!$C$3:$C$4</c:f>
              <c:numCache>
                <c:formatCode>0.0%</c:formatCode>
                <c:ptCount val="2"/>
                <c:pt idx="0">
                  <c:v>0.81299999999999994</c:v>
                </c:pt>
                <c:pt idx="1">
                  <c:v>0.81200000000000006</c:v>
                </c:pt>
              </c:numCache>
            </c:numRef>
          </c:val>
          <c:extLst>
            <c:ext xmlns:c16="http://schemas.microsoft.com/office/drawing/2014/chart" uri="{C3380CC4-5D6E-409C-BE32-E72D297353CC}">
              <c16:uniqueId val="{00000004-35FC-0A49-91C3-6C2888CEC1E0}"/>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AU" sz="1400" b="0" baseline="0" dirty="0">
                    <a:solidFill>
                      <a:schemeClr val="tx1"/>
                    </a:solidFill>
                    <a:latin typeface="Arial" panose="020B0604020202020204" pitchFamily="34" charset="0"/>
                  </a:rPr>
                  <a:t>Percent endorsement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1883423744"/>
        <c:crosses val="max"/>
        <c:crossBetween val="between"/>
        <c:majorUnit val="0.2"/>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r>
              <a:rPr lang="en-AU" sz="1400" b="1" i="0" baseline="0" dirty="0">
                <a:latin typeface="Arial" panose="020B0604020202020204" pitchFamily="34" charset="0"/>
              </a:rPr>
              <a:t>English latest2020</a:t>
            </a:r>
          </a:p>
          <a:p>
            <a:pPr>
              <a:defRPr b="1">
                <a:latin typeface="Arial" panose="020B0604020202020204" pitchFamily="34" charset="0"/>
              </a:defRPr>
            </a:pPr>
            <a:r>
              <a:rPr lang="en-AU" sz="1400" b="1" i="0" baseline="0" dirty="0">
                <a:latin typeface="Arial" panose="020B0604020202020204" pitchFamily="34" charset="0"/>
              </a:rPr>
              <a:t>Years Prep to Year 6</a:t>
            </a:r>
          </a:p>
        </c:rich>
      </c:tx>
      <c:layout>
        <c:manualLayout>
          <c:xMode val="edge"/>
          <c:yMode val="edge"/>
          <c:x val="0.39180218242431836"/>
          <c:y val="2.331749071906551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8982868067649242"/>
          <c:y val="0.24196692913385826"/>
          <c:w val="0.74326513315998188"/>
          <c:h val="0.54406927075292055"/>
        </c:manualLayout>
      </c:layout>
      <c:barChart>
        <c:barDir val="bar"/>
        <c:grouping val="clustered"/>
        <c:varyColors val="0"/>
        <c:ser>
          <c:idx val="0"/>
          <c:order val="0"/>
          <c:tx>
            <c:strRef>
              <c:f>prisec!$C$25</c:f>
              <c:strCache>
                <c:ptCount val="1"/>
                <c:pt idx="0">
                  <c:v>95.7%</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B6F-8241-AD0F-5DEE0A0BFE4F}"/>
              </c:ext>
            </c:extLst>
          </c:dPt>
          <c:dPt>
            <c:idx val="1"/>
            <c:invertIfNegative val="0"/>
            <c:bubble3D val="0"/>
            <c:spPr>
              <a:solidFill>
                <a:srgbClr val="7030A0"/>
              </a:solidFill>
              <a:ln>
                <a:noFill/>
              </a:ln>
              <a:effectLst/>
            </c:spPr>
            <c:extLst>
              <c:ext xmlns:c16="http://schemas.microsoft.com/office/drawing/2014/chart" uri="{C3380CC4-5D6E-409C-BE32-E72D297353CC}">
                <c16:uniqueId val="{00000003-2B6F-8241-AD0F-5DEE0A0BFE4F}"/>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2B6F-8241-AD0F-5DEE0A0BFE4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prisec!$K$3:$K$5</c:f>
              <c:strCache>
                <c:ptCount val="3"/>
                <c:pt idx="0">
                  <c:v>School</c:v>
                </c:pt>
                <c:pt idx="1">
                  <c:v>Similar
Schools</c:v>
                </c:pt>
                <c:pt idx="2">
                  <c:v>State</c:v>
                </c:pt>
              </c:strCache>
            </c:strRef>
          </c:cat>
          <c:val>
            <c:numRef>
              <c:f>prisec!$C$25:$C$27</c:f>
              <c:numCache>
                <c:formatCode>0.0%</c:formatCode>
                <c:ptCount val="3"/>
                <c:pt idx="0">
                  <c:v>0.74810299999999996</c:v>
                </c:pt>
                <c:pt idx="1">
                  <c:v>0.82898099999999997</c:v>
                </c:pt>
                <c:pt idx="2">
                  <c:v>0.86313399999999996</c:v>
                </c:pt>
              </c:numCache>
            </c:numRef>
          </c:val>
          <c:extLst>
            <c:ext xmlns:c16="http://schemas.microsoft.com/office/drawing/2014/chart" uri="{C3380CC4-5D6E-409C-BE32-E72D297353CC}">
              <c16:uniqueId val="{00000006-2B6F-8241-AD0F-5DEE0A0BFE4F}"/>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AU" sz="1400" baseline="0" dirty="0">
                    <a:latin typeface="Arial" panose="020B0604020202020204" pitchFamily="34" charset="0"/>
                  </a:rPr>
                  <a:t>Percent students at or above age expected level</a:t>
                </a:r>
              </a:p>
            </c:rich>
          </c:tx>
          <c:layout>
            <c:manualLayout>
              <c:xMode val="edge"/>
              <c:yMode val="edge"/>
              <c:x val="0.15925981717867244"/>
              <c:y val="0.900168287787555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83423744"/>
        <c:crosses val="max"/>
        <c:crossBetween val="between"/>
        <c:majorUnit val="0.2"/>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r>
              <a:rPr lang="en-AU" sz="1400" b="1" i="0" baseline="0" dirty="0">
                <a:latin typeface="Arial" panose="020B0604020202020204" pitchFamily="34" charset="0"/>
              </a:rPr>
              <a:t>Mathematics 2020</a:t>
            </a:r>
          </a:p>
          <a:p>
            <a:pPr>
              <a:defRPr b="1">
                <a:latin typeface="Arial" panose="020B0604020202020204" pitchFamily="34" charset="0"/>
              </a:defRPr>
            </a:pPr>
            <a:r>
              <a:rPr lang="en-AU" sz="1400" b="1" i="0" baseline="0" dirty="0">
                <a:latin typeface="Arial" panose="020B0604020202020204" pitchFamily="34" charset="0"/>
              </a:rPr>
              <a:t>Years Prep to Year 6</a:t>
            </a:r>
          </a:p>
        </c:rich>
      </c:tx>
      <c:layout>
        <c:manualLayout>
          <c:xMode val="edge"/>
          <c:yMode val="edge"/>
          <c:x val="0.2687344219223114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9558412341314482"/>
          <c:y val="0.20196692913385828"/>
          <c:w val="0.7068972628421446"/>
          <c:h val="0.56367716535433066"/>
        </c:manualLayout>
      </c:layout>
      <c:barChart>
        <c:barDir val="bar"/>
        <c:grouping val="clustered"/>
        <c:varyColors val="0"/>
        <c:ser>
          <c:idx val="0"/>
          <c:order val="0"/>
          <c:tx>
            <c:strRef>
              <c:f>prisec!$C$47</c:f>
              <c:strCache>
                <c:ptCount val="1"/>
                <c:pt idx="0">
                  <c:v>97.6%</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A48-B842-B646-8980E36F58A3}"/>
              </c:ext>
            </c:extLst>
          </c:dPt>
          <c:dPt>
            <c:idx val="1"/>
            <c:invertIfNegative val="0"/>
            <c:bubble3D val="0"/>
            <c:spPr>
              <a:solidFill>
                <a:srgbClr val="7030A0"/>
              </a:solidFill>
              <a:ln>
                <a:noFill/>
              </a:ln>
              <a:effectLst/>
            </c:spPr>
            <c:extLst>
              <c:ext xmlns:c16="http://schemas.microsoft.com/office/drawing/2014/chart" uri="{C3380CC4-5D6E-409C-BE32-E72D297353CC}">
                <c16:uniqueId val="{00000003-AA48-B842-B646-8980E36F58A3}"/>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AA48-B842-B646-8980E36F58A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prisec!$K$3:$K$5</c:f>
              <c:strCache>
                <c:ptCount val="3"/>
                <c:pt idx="0">
                  <c:v>School</c:v>
                </c:pt>
                <c:pt idx="1">
                  <c:v>Similar
Schools</c:v>
                </c:pt>
                <c:pt idx="2">
                  <c:v>State</c:v>
                </c:pt>
              </c:strCache>
            </c:strRef>
          </c:cat>
          <c:val>
            <c:numRef>
              <c:f>prisec!$C$47:$C$49</c:f>
              <c:numCache>
                <c:formatCode>0.0%</c:formatCode>
                <c:ptCount val="3"/>
                <c:pt idx="0">
                  <c:v>0.72548999999999997</c:v>
                </c:pt>
                <c:pt idx="1">
                  <c:v>0.81948699999999997</c:v>
                </c:pt>
                <c:pt idx="2">
                  <c:v>0.85151600000000005</c:v>
                </c:pt>
              </c:numCache>
            </c:numRef>
          </c:val>
          <c:extLst>
            <c:ext xmlns:c16="http://schemas.microsoft.com/office/drawing/2014/chart" uri="{C3380CC4-5D6E-409C-BE32-E72D297353CC}">
              <c16:uniqueId val="{00000006-AA48-B842-B646-8980E36F58A3}"/>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AU" sz="1400" baseline="0" dirty="0">
                    <a:latin typeface="Arial" panose="020B0604020202020204" pitchFamily="34" charset="0"/>
                  </a:rPr>
                  <a:t>Percent students at or above age expected level</a:t>
                </a:r>
              </a:p>
            </c:rich>
          </c:tx>
          <c:layout>
            <c:manualLayout>
              <c:xMode val="edge"/>
              <c:yMode val="edge"/>
              <c:x val="0.16213750066955918"/>
              <c:y val="0.893632545931758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83423744"/>
        <c:crosses val="max"/>
        <c:crossBetween val="between"/>
        <c:majorUnit val="0.2"/>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r>
              <a:rPr lang="en-AU" sz="1400" b="1" i="0" baseline="0" dirty="0">
                <a:latin typeface="Arial" panose="020B0604020202020204" pitchFamily="34" charset="0"/>
              </a:rPr>
              <a:t>Student Absence    </a:t>
            </a:r>
          </a:p>
          <a:p>
            <a:pPr>
              <a:defRPr b="1">
                <a:latin typeface="Arial" panose="020B0604020202020204" pitchFamily="34" charset="0"/>
              </a:defRPr>
            </a:pPr>
            <a:r>
              <a:rPr lang="en-AU" sz="1400" b="1" i="0" baseline="0" dirty="0">
                <a:latin typeface="Arial" panose="020B0604020202020204" pitchFamily="34" charset="0"/>
              </a:rPr>
              <a:t>Years Prep to 6</a:t>
            </a:r>
          </a:p>
        </c:rich>
      </c:tx>
      <c:layout>
        <c:manualLayout>
          <c:xMode val="edge"/>
          <c:yMode val="edge"/>
          <c:x val="0.41642986902561019"/>
          <c:y val="1.140122132711391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8318406602287796"/>
          <c:y val="0.24032647039446756"/>
          <c:w val="0.74359713035870512"/>
          <c:h val="0.5770104986876640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AEA-A347-99A8-C37CEB0AFA76}"/>
              </c:ext>
            </c:extLst>
          </c:dPt>
          <c:dPt>
            <c:idx val="1"/>
            <c:invertIfNegative val="0"/>
            <c:bubble3D val="0"/>
            <c:spPr>
              <a:solidFill>
                <a:srgbClr val="7030A0"/>
              </a:solidFill>
              <a:ln>
                <a:noFill/>
              </a:ln>
              <a:effectLst/>
            </c:spPr>
            <c:extLst>
              <c:ext xmlns:c16="http://schemas.microsoft.com/office/drawing/2014/chart" uri="{C3380CC4-5D6E-409C-BE32-E72D297353CC}">
                <c16:uniqueId val="{00000003-CAEA-A347-99A8-C37CEB0AFA76}"/>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CAEA-A347-99A8-C37CEB0AFA7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prisec!$K$3:$K$5</c:f>
              <c:strCache>
                <c:ptCount val="3"/>
                <c:pt idx="0">
                  <c:v>School</c:v>
                </c:pt>
                <c:pt idx="1">
                  <c:v>Similar
Schools</c:v>
                </c:pt>
                <c:pt idx="2">
                  <c:v>State</c:v>
                </c:pt>
              </c:strCache>
            </c:strRef>
          </c:cat>
          <c:val>
            <c:numRef>
              <c:f>prisec!$C$121:$C$123</c:f>
              <c:numCache>
                <c:formatCode>0.0</c:formatCode>
                <c:ptCount val="3"/>
                <c:pt idx="0">
                  <c:v>11.703027000000001</c:v>
                </c:pt>
                <c:pt idx="1">
                  <c:v>15.651017</c:v>
                </c:pt>
                <c:pt idx="2">
                  <c:v>13.837135</c:v>
                </c:pt>
              </c:numCache>
            </c:numRef>
          </c:val>
          <c:extLst>
            <c:ext xmlns:c16="http://schemas.microsoft.com/office/drawing/2014/chart" uri="{C3380CC4-5D6E-409C-BE32-E72D297353CC}">
              <c16:uniqueId val="{00000006-CAEA-A347-99A8-C37CEB0AFA76}"/>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AU" sz="1400" b="0" baseline="0" dirty="0">
                    <a:latin typeface="Arial" panose="020B0604020202020204" pitchFamily="34" charset="0"/>
                  </a:rPr>
                  <a:t>Average number of absence days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83423744"/>
        <c:crosses val="max"/>
        <c:crossBetween val="between"/>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mn-cs"/>
              </a:defRPr>
            </a:pPr>
            <a:r>
              <a:rPr lang="en-AU" sz="1400" b="1" i="0" baseline="0" dirty="0">
                <a:latin typeface="Arial" panose="020B0604020202020204" pitchFamily="34" charset="0"/>
              </a:rPr>
              <a:t>Sense of Connectedness 2020</a:t>
            </a:r>
          </a:p>
          <a:p>
            <a:pPr>
              <a:defRPr sz="900" b="1">
                <a:latin typeface="Arial" panose="020B0604020202020204" pitchFamily="34" charset="0"/>
              </a:defRPr>
            </a:pPr>
            <a:r>
              <a:rPr lang="en-AU" sz="1400" b="1" i="0" baseline="0" dirty="0">
                <a:latin typeface="Arial" panose="020B0604020202020204" pitchFamily="34" charset="0"/>
              </a:rPr>
              <a:t>Year 4 to Year 6</a:t>
            </a:r>
          </a:p>
        </c:rich>
      </c:tx>
      <c:layout>
        <c:manualLayout>
          <c:xMode val="edge"/>
          <c:yMode val="edge"/>
          <c:x val="0.29394760614272808"/>
          <c:y val="2.7491408934707903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831840551181102"/>
          <c:y val="0.20887547087702121"/>
          <c:w val="0.75070833333333331"/>
          <c:h val="0.5767685256959460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FEE-4A4A-8A16-E6B7D0DC3CF2}"/>
              </c:ext>
            </c:extLst>
          </c:dPt>
          <c:dPt>
            <c:idx val="1"/>
            <c:invertIfNegative val="0"/>
            <c:bubble3D val="0"/>
            <c:spPr>
              <a:solidFill>
                <a:srgbClr val="7030A0"/>
              </a:solidFill>
              <a:ln>
                <a:noFill/>
              </a:ln>
              <a:effectLst/>
            </c:spPr>
            <c:extLst>
              <c:ext xmlns:c16="http://schemas.microsoft.com/office/drawing/2014/chart" uri="{C3380CC4-5D6E-409C-BE32-E72D297353CC}">
                <c16:uniqueId val="{00000003-AFEE-4A4A-8A16-E6B7D0DC3CF2}"/>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AFEE-4A4A-8A16-E6B7D0DC3CF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prisec!$K$3:$K$5</c:f>
              <c:strCache>
                <c:ptCount val="3"/>
                <c:pt idx="0">
                  <c:v>School</c:v>
                </c:pt>
                <c:pt idx="1">
                  <c:v>Similar
Schools</c:v>
                </c:pt>
                <c:pt idx="2">
                  <c:v>State</c:v>
                </c:pt>
              </c:strCache>
            </c:strRef>
          </c:cat>
          <c:val>
            <c:numRef>
              <c:f>prisec!$D$164:$D$166</c:f>
              <c:numCache>
                <c:formatCode>General</c:formatCode>
                <c:ptCount val="3"/>
                <c:pt idx="0" formatCode="0.0%">
                  <c:v>0.81217899999999998</c:v>
                </c:pt>
                <c:pt idx="2" formatCode="0.0%">
                  <c:v>0.79192200000000001</c:v>
                </c:pt>
              </c:numCache>
            </c:numRef>
          </c:val>
          <c:extLst>
            <c:ext xmlns:c16="http://schemas.microsoft.com/office/drawing/2014/chart" uri="{C3380CC4-5D6E-409C-BE32-E72D297353CC}">
              <c16:uniqueId val="{00000006-AFEE-4A4A-8A16-E6B7D0DC3CF2}"/>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AU" sz="1400" baseline="0" dirty="0">
                    <a:latin typeface="Arial" panose="020B0604020202020204" pitchFamily="34" charset="0"/>
                  </a:rPr>
                  <a:t>Percent endorsement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83423744"/>
        <c:crosses val="max"/>
        <c:crossBetween val="between"/>
        <c:majorUnit val="0.2"/>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r>
              <a:rPr lang="en-AU" sz="1400" b="1" i="0" baseline="0" dirty="0">
                <a:latin typeface="Arial" panose="020B0604020202020204" pitchFamily="34" charset="0"/>
              </a:rPr>
              <a:t>Management of Bullying 2020</a:t>
            </a:r>
          </a:p>
          <a:p>
            <a:pPr>
              <a:defRPr b="1">
                <a:latin typeface="Arial" panose="020B0604020202020204" pitchFamily="34" charset="0"/>
              </a:defRPr>
            </a:pPr>
            <a:r>
              <a:rPr lang="en-AU" sz="1400" b="1" i="0" baseline="0" dirty="0">
                <a:latin typeface="Arial" panose="020B0604020202020204" pitchFamily="34" charset="0"/>
              </a:rPr>
              <a:t>Years 4 to 6</a:t>
            </a:r>
          </a:p>
        </c:rich>
      </c:tx>
      <c:layout>
        <c:manualLayout>
          <c:xMode val="edge"/>
          <c:yMode val="edge"/>
          <c:x val="0.26659459459459461"/>
          <c:y val="4.04040404040404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924852508913914"/>
          <c:y val="0.2221691822529589"/>
          <c:w val="0.75070833333333331"/>
          <c:h val="0.5634751716641479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ABB-2A4D-9163-75C9DB36A731}"/>
              </c:ext>
            </c:extLst>
          </c:dPt>
          <c:dPt>
            <c:idx val="1"/>
            <c:invertIfNegative val="0"/>
            <c:bubble3D val="0"/>
            <c:spPr>
              <a:solidFill>
                <a:srgbClr val="7030A0"/>
              </a:solidFill>
              <a:ln>
                <a:noFill/>
              </a:ln>
              <a:effectLst/>
            </c:spPr>
            <c:extLst>
              <c:ext xmlns:c16="http://schemas.microsoft.com/office/drawing/2014/chart" uri="{C3380CC4-5D6E-409C-BE32-E72D297353CC}">
                <c16:uniqueId val="{00000003-5ABB-2A4D-9163-75C9DB36A731}"/>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5ABB-2A4D-9163-75C9DB36A73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prisec!$K$3:$K$5</c:f>
              <c:strCache>
                <c:ptCount val="3"/>
                <c:pt idx="0">
                  <c:v>School</c:v>
                </c:pt>
                <c:pt idx="1">
                  <c:v>Similar
Schools</c:v>
                </c:pt>
                <c:pt idx="2">
                  <c:v>State</c:v>
                </c:pt>
              </c:strCache>
            </c:strRef>
          </c:cat>
          <c:val>
            <c:numRef>
              <c:f>prisec!$D$185:$D$187</c:f>
              <c:numCache>
                <c:formatCode>General</c:formatCode>
                <c:ptCount val="3"/>
                <c:pt idx="0" formatCode="0.0%">
                  <c:v>0.846916</c:v>
                </c:pt>
                <c:pt idx="2" formatCode="0.0%">
                  <c:v>0.77958400000000005</c:v>
                </c:pt>
              </c:numCache>
            </c:numRef>
          </c:val>
          <c:extLst>
            <c:ext xmlns:c16="http://schemas.microsoft.com/office/drawing/2014/chart" uri="{C3380CC4-5D6E-409C-BE32-E72D297353CC}">
              <c16:uniqueId val="{00000006-5ABB-2A4D-9163-75C9DB36A731}"/>
            </c:ext>
          </c:extLst>
        </c:ser>
        <c:dLbls>
          <c:showLegendKey val="0"/>
          <c:showVal val="0"/>
          <c:showCatName val="0"/>
          <c:showSerName val="0"/>
          <c:showPercent val="0"/>
          <c:showBubbleSize val="0"/>
        </c:dLbls>
        <c:gapWidth val="20"/>
        <c:axId val="1883423744"/>
        <c:axId val="1742861088"/>
      </c:barChart>
      <c:catAx>
        <c:axId val="18834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861088"/>
        <c:crosses val="autoZero"/>
        <c:auto val="1"/>
        <c:lblAlgn val="ctr"/>
        <c:lblOffset val="100"/>
        <c:noMultiLvlLbl val="0"/>
      </c:catAx>
      <c:valAx>
        <c:axId val="174286108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AU" sz="1400" baseline="0" dirty="0">
                    <a:latin typeface="Arial" panose="020B0604020202020204" pitchFamily="34" charset="0"/>
                  </a:rPr>
                  <a:t>Percent endorsement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83423744"/>
        <c:crosses val="max"/>
        <c:crossBetween val="between"/>
        <c:majorUnit val="0.2"/>
      </c:valAx>
      <c:spPr>
        <a:noFill/>
        <a:ln w="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FA6BA-8BD8-2D4B-9022-A9CEE5C58D7E}" type="datetimeFigureOut">
              <a:rPr lang="en-US" smtClean="0"/>
              <a:t>7/14/21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56628-180A-F343-B675-BB158D6FE476}" type="slidenum">
              <a:rPr lang="en-US" smtClean="0"/>
              <a:t>‹#›</a:t>
            </a:fld>
            <a:endParaRPr lang="en-US" dirty="0"/>
          </a:p>
        </p:txBody>
      </p:sp>
    </p:spTree>
    <p:extLst>
      <p:ext uri="{BB962C8B-B14F-4D97-AF65-F5344CB8AC3E}">
        <p14:creationId xmlns:p14="http://schemas.microsoft.com/office/powerpoint/2010/main" val="1904577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presenting training materials in a group setting.</a:t>
            </a:r>
          </a:p>
          <a:p>
            <a:endParaRPr lang="en-US" dirty="0"/>
          </a:p>
          <a:p>
            <a:pPr lvl="0"/>
            <a:r>
              <a:rPr lang="en-US" sz="1200" b="1" dirty="0"/>
              <a:t>Sections</a:t>
            </a:r>
            <a:endParaRPr lang="en-US" sz="1200" b="0" dirty="0"/>
          </a:p>
          <a:p>
            <a:pPr lvl="0"/>
            <a:r>
              <a:rPr lang="en-US" sz="1200" u="none" kern="1200" dirty="0">
                <a:solidFill>
                  <a:schemeClr val="tx1"/>
                </a:solidFill>
                <a:effectLst/>
                <a:latin typeface="+mn-lt"/>
                <a:ea typeface="+mn-ea"/>
                <a:cs typeface="+mn-cs"/>
              </a:rPr>
              <a:t>Sections can help to organize your slides or facilitate collaboration between multiple authors. On the </a:t>
            </a:r>
            <a:r>
              <a:rPr lang="en-US" sz="1200" b="1" u="none" kern="1200" dirty="0">
                <a:solidFill>
                  <a:schemeClr val="tx1"/>
                </a:solidFill>
                <a:effectLst/>
                <a:latin typeface="+mn-lt"/>
                <a:ea typeface="+mn-ea"/>
                <a:cs typeface="+mn-cs"/>
              </a:rPr>
              <a:t>Home</a:t>
            </a:r>
            <a:r>
              <a:rPr lang="en-US" sz="1200" u="none" kern="1200" dirty="0">
                <a:solidFill>
                  <a:schemeClr val="tx1"/>
                </a:solidFill>
                <a:effectLst/>
                <a:latin typeface="+mn-lt"/>
                <a:ea typeface="+mn-ea"/>
                <a:cs typeface="+mn-cs"/>
              </a:rPr>
              <a:t> tab under </a:t>
            </a:r>
            <a:r>
              <a:rPr lang="en-US" sz="1200" b="1" u="none" kern="1200" dirty="0">
                <a:solidFill>
                  <a:schemeClr val="tx1"/>
                </a:solidFill>
                <a:effectLst/>
                <a:latin typeface="+mn-lt"/>
                <a:ea typeface="+mn-ea"/>
                <a:cs typeface="+mn-cs"/>
              </a:rPr>
              <a:t>Slides</a:t>
            </a:r>
            <a:r>
              <a:rPr lang="en-US" sz="1200" u="none" kern="1200" dirty="0">
                <a:solidFill>
                  <a:schemeClr val="tx1"/>
                </a:solidFill>
                <a:effectLst/>
                <a:latin typeface="+mn-lt"/>
                <a:ea typeface="+mn-ea"/>
                <a:cs typeface="+mn-cs"/>
              </a:rPr>
              <a:t>, click </a:t>
            </a:r>
            <a:r>
              <a:rPr lang="en-US" sz="1200" b="1" u="none" kern="1200" dirty="0">
                <a:solidFill>
                  <a:schemeClr val="tx1"/>
                </a:solidFill>
                <a:effectLst/>
                <a:latin typeface="+mn-lt"/>
                <a:ea typeface="+mn-ea"/>
                <a:cs typeface="+mn-cs"/>
              </a:rPr>
              <a:t>Section</a:t>
            </a:r>
            <a:r>
              <a:rPr lang="en-US" sz="1200" u="none" kern="1200" dirty="0">
                <a:solidFill>
                  <a:schemeClr val="tx1"/>
                </a:solidFill>
                <a:effectLst/>
                <a:latin typeface="+mn-lt"/>
                <a:ea typeface="+mn-ea"/>
                <a:cs typeface="+mn-cs"/>
              </a:rPr>
              <a:t>, and then click </a:t>
            </a:r>
            <a:r>
              <a:rPr lang="en-US" sz="1200" b="1" u="none" kern="1200" dirty="0">
                <a:solidFill>
                  <a:schemeClr val="tx1"/>
                </a:solidFill>
                <a:effectLst/>
                <a:latin typeface="+mn-lt"/>
                <a:ea typeface="+mn-ea"/>
                <a:cs typeface="+mn-cs"/>
              </a:rPr>
              <a:t>Add Section</a:t>
            </a:r>
            <a:r>
              <a:rPr lang="en-US" sz="1200" u="none" kern="1200" dirty="0">
                <a:solidFill>
                  <a:schemeClr val="tx1"/>
                </a:solidFill>
                <a:effectLst/>
                <a:latin typeface="+mn-lt"/>
                <a:ea typeface="+mn-ea"/>
                <a:cs typeface="+mn-cs"/>
              </a:rPr>
              <a:t>.</a:t>
            </a:r>
          </a:p>
          <a:p>
            <a:pPr lvl="0"/>
            <a:endParaRPr lang="en-US" sz="1200" b="1" dirty="0"/>
          </a:p>
          <a:p>
            <a:pPr lvl="0"/>
            <a:r>
              <a:rPr lang="en-US" sz="1200" b="1" dirty="0"/>
              <a:t>Notes</a:t>
            </a:r>
          </a:p>
          <a:p>
            <a:pPr lvl="0"/>
            <a:r>
              <a:rPr lang="en-US" sz="1200" u="none" kern="1200" dirty="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a:t>Keep in mind the font size (important for accessibility, visibility, videotaping, and online production)</a:t>
            </a:r>
          </a:p>
          <a:p>
            <a:pPr lvl="0"/>
            <a:endParaRPr lang="en-US" sz="1200" dirty="0"/>
          </a:p>
          <a:p>
            <a:pPr lvl="0">
              <a:buFontTx/>
              <a:buNone/>
            </a:pPr>
            <a:r>
              <a:rPr lang="en-US" sz="1200" b="1" dirty="0"/>
              <a:t>Coordinated colors </a:t>
            </a:r>
          </a:p>
          <a:p>
            <a:pPr lvl="0">
              <a:buFontTx/>
              <a:buNone/>
            </a:pPr>
            <a:r>
              <a:rPr lang="en-US" sz="1200" dirty="0"/>
              <a:t>Pay particular attention to the graphs, charts, and text boxes.</a:t>
            </a:r>
            <a:r>
              <a:rPr lang="en-US" sz="1200" baseline="0" dirty="0"/>
              <a:t> </a:t>
            </a:r>
            <a:endParaRPr lang="en-US" sz="1200" dirty="0"/>
          </a:p>
          <a:p>
            <a:pPr lvl="0"/>
            <a:r>
              <a:rPr lang="en-US" sz="1200" dirty="0"/>
              <a:t>Consider that attendees will print in black and white or grayscale. Run a test print to make sure your colors work when printed in pure black and white and grayscale.</a:t>
            </a:r>
          </a:p>
          <a:p>
            <a:pPr lvl="0">
              <a:buFontTx/>
              <a:buNone/>
            </a:pPr>
            <a:endParaRPr lang="en-US" sz="1200" dirty="0"/>
          </a:p>
          <a:p>
            <a:pPr lvl="0">
              <a:buFontTx/>
              <a:buNone/>
            </a:pPr>
            <a:r>
              <a:rPr lang="en-US" sz="1200" b="1" dirty="0"/>
              <a:t>Graphics, tables, and graphs</a:t>
            </a:r>
          </a:p>
          <a:p>
            <a:pPr lvl="0"/>
            <a:r>
              <a:rPr lang="en-US" sz="1200" dirty="0"/>
              <a:t>Keep it simple: If possible, use consistent, non-distracting styles and colors.</a:t>
            </a:r>
          </a:p>
          <a:p>
            <a:pPr lvl="0"/>
            <a:r>
              <a:rPr lang="en-US" sz="1200"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presenting training materials in a group setting.</a:t>
            </a:r>
          </a:p>
          <a:p>
            <a:endParaRPr lang="en-US" dirty="0"/>
          </a:p>
          <a:p>
            <a:pPr lvl="0"/>
            <a:r>
              <a:rPr lang="en-US" sz="1200" b="1" dirty="0"/>
              <a:t>Sections</a:t>
            </a:r>
            <a:endParaRPr lang="en-US" sz="1200" b="0" dirty="0"/>
          </a:p>
          <a:p>
            <a:pPr lvl="0"/>
            <a:r>
              <a:rPr lang="en-US" sz="1200" u="none" kern="1200" dirty="0">
                <a:solidFill>
                  <a:schemeClr val="tx1"/>
                </a:solidFill>
                <a:effectLst/>
                <a:latin typeface="+mn-lt"/>
                <a:ea typeface="+mn-ea"/>
                <a:cs typeface="+mn-cs"/>
              </a:rPr>
              <a:t>Sections can help to organize your slides or facilitate collaboration between multiple authors. On the </a:t>
            </a:r>
            <a:r>
              <a:rPr lang="en-US" sz="1200" b="1" u="none" kern="1200" dirty="0">
                <a:solidFill>
                  <a:schemeClr val="tx1"/>
                </a:solidFill>
                <a:effectLst/>
                <a:latin typeface="+mn-lt"/>
                <a:ea typeface="+mn-ea"/>
                <a:cs typeface="+mn-cs"/>
              </a:rPr>
              <a:t>Home</a:t>
            </a:r>
            <a:r>
              <a:rPr lang="en-US" sz="1200" u="none" kern="1200" dirty="0">
                <a:solidFill>
                  <a:schemeClr val="tx1"/>
                </a:solidFill>
                <a:effectLst/>
                <a:latin typeface="+mn-lt"/>
                <a:ea typeface="+mn-ea"/>
                <a:cs typeface="+mn-cs"/>
              </a:rPr>
              <a:t> tab under </a:t>
            </a:r>
            <a:r>
              <a:rPr lang="en-US" sz="1200" b="1" u="none" kern="1200" dirty="0">
                <a:solidFill>
                  <a:schemeClr val="tx1"/>
                </a:solidFill>
                <a:effectLst/>
                <a:latin typeface="+mn-lt"/>
                <a:ea typeface="+mn-ea"/>
                <a:cs typeface="+mn-cs"/>
              </a:rPr>
              <a:t>Slides</a:t>
            </a:r>
            <a:r>
              <a:rPr lang="en-US" sz="1200" u="none" kern="1200" dirty="0">
                <a:solidFill>
                  <a:schemeClr val="tx1"/>
                </a:solidFill>
                <a:effectLst/>
                <a:latin typeface="+mn-lt"/>
                <a:ea typeface="+mn-ea"/>
                <a:cs typeface="+mn-cs"/>
              </a:rPr>
              <a:t>, click </a:t>
            </a:r>
            <a:r>
              <a:rPr lang="en-US" sz="1200" b="1" u="none" kern="1200" dirty="0">
                <a:solidFill>
                  <a:schemeClr val="tx1"/>
                </a:solidFill>
                <a:effectLst/>
                <a:latin typeface="+mn-lt"/>
                <a:ea typeface="+mn-ea"/>
                <a:cs typeface="+mn-cs"/>
              </a:rPr>
              <a:t>Section</a:t>
            </a:r>
            <a:r>
              <a:rPr lang="en-US" sz="1200" u="none" kern="1200" dirty="0">
                <a:solidFill>
                  <a:schemeClr val="tx1"/>
                </a:solidFill>
                <a:effectLst/>
                <a:latin typeface="+mn-lt"/>
                <a:ea typeface="+mn-ea"/>
                <a:cs typeface="+mn-cs"/>
              </a:rPr>
              <a:t>, and then click </a:t>
            </a:r>
            <a:r>
              <a:rPr lang="en-US" sz="1200" b="1" u="none" kern="1200" dirty="0">
                <a:solidFill>
                  <a:schemeClr val="tx1"/>
                </a:solidFill>
                <a:effectLst/>
                <a:latin typeface="+mn-lt"/>
                <a:ea typeface="+mn-ea"/>
                <a:cs typeface="+mn-cs"/>
              </a:rPr>
              <a:t>Add Section</a:t>
            </a:r>
            <a:r>
              <a:rPr lang="en-US" sz="1200" u="none" kern="1200" dirty="0">
                <a:solidFill>
                  <a:schemeClr val="tx1"/>
                </a:solidFill>
                <a:effectLst/>
                <a:latin typeface="+mn-lt"/>
                <a:ea typeface="+mn-ea"/>
                <a:cs typeface="+mn-cs"/>
              </a:rPr>
              <a:t>.</a:t>
            </a:r>
          </a:p>
          <a:p>
            <a:pPr lvl="0"/>
            <a:endParaRPr lang="en-US" sz="1200" b="1" dirty="0"/>
          </a:p>
          <a:p>
            <a:pPr lvl="0"/>
            <a:r>
              <a:rPr lang="en-US" sz="1200" b="1" dirty="0"/>
              <a:t>Notes</a:t>
            </a:r>
          </a:p>
          <a:p>
            <a:pPr lvl="0"/>
            <a:r>
              <a:rPr lang="en-US" sz="1200" u="none" kern="1200" dirty="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a:t>Keep in mind the font size (important for accessibility, visibility, videotaping, and online production)</a:t>
            </a:r>
          </a:p>
          <a:p>
            <a:pPr lvl="0"/>
            <a:endParaRPr lang="en-US" sz="1200" dirty="0"/>
          </a:p>
          <a:p>
            <a:pPr lvl="0">
              <a:buFontTx/>
              <a:buNone/>
            </a:pPr>
            <a:r>
              <a:rPr lang="en-US" sz="1200" b="1" dirty="0"/>
              <a:t>Coordinated colors </a:t>
            </a:r>
          </a:p>
          <a:p>
            <a:pPr lvl="0">
              <a:buFontTx/>
              <a:buNone/>
            </a:pPr>
            <a:r>
              <a:rPr lang="en-US" sz="1200" dirty="0"/>
              <a:t>Pay particular attention to the graphs, charts, and text boxes.</a:t>
            </a:r>
            <a:r>
              <a:rPr lang="en-US" sz="1200" baseline="0" dirty="0"/>
              <a:t> </a:t>
            </a:r>
            <a:endParaRPr lang="en-US" sz="1200" dirty="0"/>
          </a:p>
          <a:p>
            <a:pPr lvl="0"/>
            <a:r>
              <a:rPr lang="en-US" sz="1200" dirty="0"/>
              <a:t>Consider that attendees will print in black and white or grayscale. Run a test print to make sure your colors work when printed in pure black and white and grayscale.</a:t>
            </a:r>
          </a:p>
          <a:p>
            <a:pPr lvl="0">
              <a:buFontTx/>
              <a:buNone/>
            </a:pPr>
            <a:endParaRPr lang="en-US" sz="1200" dirty="0"/>
          </a:p>
          <a:p>
            <a:pPr lvl="0">
              <a:buFontTx/>
              <a:buNone/>
            </a:pPr>
            <a:r>
              <a:rPr lang="en-US" sz="1200" b="1" dirty="0"/>
              <a:t>Graphics, tables, and graphs</a:t>
            </a:r>
          </a:p>
          <a:p>
            <a:pPr lvl="0"/>
            <a:r>
              <a:rPr lang="en-US" sz="1200" dirty="0"/>
              <a:t>Keep it simple: If possible, use consistent, non-distracting styles and colors.</a:t>
            </a:r>
          </a:p>
          <a:p>
            <a:pPr lvl="0"/>
            <a:r>
              <a:rPr lang="en-US" sz="1200"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dirty="0"/>
          </a:p>
        </p:txBody>
      </p:sp>
    </p:spTree>
    <p:extLst>
      <p:ext uri="{BB962C8B-B14F-4D97-AF65-F5344CB8AC3E}">
        <p14:creationId xmlns:p14="http://schemas.microsoft.com/office/powerpoint/2010/main" val="49753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078F7E4-31A1-5B4E-B08F-A1C62C85751F}" type="datetimeFigureOut">
              <a:rPr lang="en-US" smtClean="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6547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078F7E4-31A1-5B4E-B08F-A1C62C85751F}" type="datetimeFigureOut">
              <a:rPr lang="en-US" smtClean="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361660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078F7E4-31A1-5B4E-B08F-A1C62C85751F}" type="datetimeFigureOut">
              <a:rPr lang="en-US" smtClean="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1136647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5648375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078F7E4-31A1-5B4E-B08F-A1C62C85751F}" type="datetimeFigureOut">
              <a:rPr lang="en-US" smtClean="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52608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078F7E4-31A1-5B4E-B08F-A1C62C85751F}" type="datetimeFigureOut">
              <a:rPr lang="en-US" smtClean="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246423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078F7E4-31A1-5B4E-B08F-A1C62C85751F}" type="datetimeFigureOut">
              <a:rPr lang="en-US" smtClean="0"/>
              <a:t>7/14/21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380781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078F7E4-31A1-5B4E-B08F-A1C62C85751F}" type="datetimeFigureOut">
              <a:rPr lang="en-US" smtClean="0"/>
              <a:t>7/14/21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36320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078F7E4-31A1-5B4E-B08F-A1C62C85751F}" type="datetimeFigureOut">
              <a:rPr lang="en-US" smtClean="0"/>
              <a:t>7/14/21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200004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8F7E4-31A1-5B4E-B08F-A1C62C85751F}" type="datetimeFigureOut">
              <a:rPr lang="en-US" smtClean="0"/>
              <a:t>7/14/21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34400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078F7E4-31A1-5B4E-B08F-A1C62C85751F}" type="datetimeFigureOut">
              <a:rPr lang="en-US" smtClean="0"/>
              <a:t>7/14/21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304652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078F7E4-31A1-5B4E-B08F-A1C62C85751F}" type="datetimeFigureOut">
              <a:rPr lang="en-US" smtClean="0"/>
              <a:t>7/14/21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F325C-9773-1E49-98DC-DC7D628F98E4}" type="slidenum">
              <a:rPr lang="en-US" smtClean="0"/>
              <a:t>‹#›</a:t>
            </a:fld>
            <a:endParaRPr lang="en-US" dirty="0"/>
          </a:p>
        </p:txBody>
      </p:sp>
    </p:spTree>
    <p:extLst>
      <p:ext uri="{BB962C8B-B14F-4D97-AF65-F5344CB8AC3E}">
        <p14:creationId xmlns:p14="http://schemas.microsoft.com/office/powerpoint/2010/main" val="104688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8F7E4-31A1-5B4E-B08F-A1C62C85751F}" type="datetimeFigureOut">
              <a:rPr lang="en-US" smtClean="0"/>
              <a:t>7/14/21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F325C-9773-1E49-98DC-DC7D628F98E4}" type="slidenum">
              <a:rPr lang="en-US" smtClean="0"/>
              <a:t>‹#›</a:t>
            </a:fld>
            <a:endParaRPr lang="en-US" dirty="0"/>
          </a:p>
        </p:txBody>
      </p:sp>
    </p:spTree>
    <p:extLst>
      <p:ext uri="{BB962C8B-B14F-4D97-AF65-F5344CB8AC3E}">
        <p14:creationId xmlns:p14="http://schemas.microsoft.com/office/powerpoint/2010/main" val="324409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4a"/><Relationship Id="rId7" Type="http://schemas.openxmlformats.org/officeDocument/2006/relationships/image" Target="../media/image3.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audio" Target="../media/media1.m4a"/><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8.m4a"/><Relationship Id="rId7" Type="http://schemas.openxmlformats.org/officeDocument/2006/relationships/image" Target="../media/image3.tif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audio" Target="../media/media18.m4a"/><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295400" y="368490"/>
            <a:ext cx="7323224" cy="6127844"/>
          </a:xfrm>
        </p:spPr>
        <p:txBody>
          <a:bodyPr>
            <a:normAutofit fontScale="90000"/>
          </a:bodyPr>
          <a:lstStyle/>
          <a:p>
            <a:pPr algn="ctr"/>
            <a:br>
              <a:rPr lang="en-US" sz="5300" dirty="0"/>
            </a:br>
            <a:r>
              <a:rPr lang="en-US" sz="3100" dirty="0">
                <a:latin typeface="+mn-lt"/>
              </a:rPr>
              <a:t>Cranbourne East Primary School</a:t>
            </a:r>
            <a:br>
              <a:rPr lang="en-US" sz="3100" dirty="0">
                <a:latin typeface="+mn-lt"/>
              </a:rPr>
            </a:br>
            <a:r>
              <a:rPr lang="en-US" dirty="0"/>
              <a:t>Annual Reporting Meeting</a:t>
            </a:r>
            <a:br>
              <a:rPr lang="en-US" dirty="0"/>
            </a:br>
            <a:r>
              <a:rPr lang="en-US" dirty="0"/>
              <a:t>2020</a:t>
            </a:r>
            <a:br>
              <a:rPr lang="en-US" sz="5400" dirty="0"/>
            </a:br>
            <a:br>
              <a:rPr lang="en-US" sz="5300" dirty="0"/>
            </a:br>
            <a:r>
              <a:rPr lang="en-US" sz="5300" dirty="0"/>
              <a:t>        </a:t>
            </a:r>
            <a:br>
              <a:rPr lang="en-US" sz="4000" dirty="0"/>
            </a:br>
            <a:br>
              <a:rPr lang="en-US" sz="4000" dirty="0"/>
            </a:br>
            <a:r>
              <a:rPr lang="en-US" sz="3100" dirty="0"/>
              <a:t>                                               </a:t>
            </a:r>
            <a:r>
              <a:rPr lang="en-US" sz="2700" dirty="0"/>
              <a:t> </a:t>
            </a:r>
            <a:r>
              <a:rPr lang="en-AU" sz="2700" dirty="0"/>
              <a:t>                     </a:t>
            </a:r>
            <a:r>
              <a:rPr lang="en-US" sz="2700" dirty="0"/>
              <a:t> </a:t>
            </a:r>
            <a:br>
              <a:rPr lang="en-US" sz="2700" dirty="0"/>
            </a:br>
            <a:r>
              <a:rPr lang="en-US" sz="2700" dirty="0"/>
              <a:t>Pr</a:t>
            </a:r>
            <a:br>
              <a:rPr lang="en-US" sz="2700" dirty="0"/>
            </a:br>
            <a:r>
              <a:rPr lang="en-US" sz="2700" dirty="0"/>
              <a:t>                                                                   </a:t>
            </a:r>
            <a:br>
              <a:rPr lang="en-US" dirty="0"/>
            </a:br>
            <a:r>
              <a:rPr lang="en-US" dirty="0"/>
              <a:t>                                                  </a:t>
            </a:r>
            <a:br>
              <a:rPr lang="en-US" dirty="0"/>
            </a:br>
            <a:br>
              <a:rPr lang="en-US" dirty="0"/>
            </a:br>
            <a:br>
              <a:rPr lang="en-US" dirty="0"/>
            </a:br>
            <a:br>
              <a:rPr lang="en-US" sz="4000" dirty="0"/>
            </a:br>
            <a:br>
              <a:rPr lang="en-US" sz="3200" dirty="0"/>
            </a:br>
            <a:endParaRPr lang="en-US" sz="3200" dirty="0"/>
          </a:p>
        </p:txBody>
      </p:sp>
      <p:pic>
        <p:nvPicPr>
          <p:cNvPr id="3" name="Picture 2"/>
          <p:cNvPicPr>
            <a:picLocks noChangeAspect="1"/>
          </p:cNvPicPr>
          <p:nvPr/>
        </p:nvPicPr>
        <p:blipFill>
          <a:blip r:embed="rId7"/>
          <a:stretch>
            <a:fillRect/>
          </a:stretch>
        </p:blipFill>
        <p:spPr>
          <a:xfrm>
            <a:off x="3770639" y="3018645"/>
            <a:ext cx="4847985" cy="3730657"/>
          </a:xfrm>
          <a:prstGeom prst="rect">
            <a:avLst/>
          </a:prstGeom>
        </p:spPr>
      </p:pic>
      <p:sp>
        <p:nvSpPr>
          <p:cNvPr id="4" name="TextBox 3"/>
          <p:cNvSpPr txBox="1"/>
          <p:nvPr/>
        </p:nvSpPr>
        <p:spPr>
          <a:xfrm>
            <a:off x="532263" y="464024"/>
            <a:ext cx="7915701" cy="369332"/>
          </a:xfrm>
          <a:prstGeom prst="rect">
            <a:avLst/>
          </a:prstGeom>
          <a:noFill/>
        </p:spPr>
        <p:txBody>
          <a:bodyPr wrap="square" rtlCol="0">
            <a:spAutoFit/>
          </a:bodyPr>
          <a:lstStyle/>
          <a:p>
            <a:pPr algn="ctr"/>
            <a:r>
              <a:rPr lang="en-US" dirty="0"/>
              <a:t>                Today is a great day to learn something new </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106" y="211056"/>
            <a:ext cx="1104900" cy="1244600"/>
          </a:xfrm>
          <a:prstGeom prst="rect">
            <a:avLst/>
          </a:prstGeom>
        </p:spPr>
      </p:pic>
      <p:sp>
        <p:nvSpPr>
          <p:cNvPr id="8" name="TextBox 7">
            <a:extLst>
              <a:ext uri="{FF2B5EF4-FFF2-40B4-BE49-F238E27FC236}">
                <a16:creationId xmlns:a16="http://schemas.microsoft.com/office/drawing/2014/main" id="{A69A8F43-5141-3240-8246-DAEF47ABB600}"/>
              </a:ext>
            </a:extLst>
          </p:cNvPr>
          <p:cNvSpPr txBox="1"/>
          <p:nvPr/>
        </p:nvSpPr>
        <p:spPr>
          <a:xfrm>
            <a:off x="864973" y="5585254"/>
            <a:ext cx="1544595" cy="369332"/>
          </a:xfrm>
          <a:prstGeom prst="rect">
            <a:avLst/>
          </a:prstGeom>
          <a:noFill/>
        </p:spPr>
        <p:txBody>
          <a:bodyPr wrap="square" rtlCol="0">
            <a:spAutoFit/>
          </a:bodyPr>
          <a:lstStyle/>
          <a:p>
            <a:pPr algn="ctr"/>
            <a:r>
              <a:rPr lang="en-US" b="1" dirty="0"/>
              <a:t>June 2021</a:t>
            </a:r>
          </a:p>
        </p:txBody>
      </p:sp>
      <p:pic>
        <p:nvPicPr>
          <p:cNvPr id="6" name="Audio Recording 15 Jun 2021 at 7:40:43 pm" descr="Audio Recording 15 Jun 2021 at 7:40:43 pm">
            <a:hlinkClick r:id="" action="ppaction://media"/>
            <a:extLst>
              <a:ext uri="{FF2B5EF4-FFF2-40B4-BE49-F238E27FC236}">
                <a16:creationId xmlns:a16="http://schemas.microsoft.com/office/drawing/2014/main" id="{82EB9980-C082-6F4C-A495-E8704034856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165600" y="3022600"/>
            <a:ext cx="812800" cy="812800"/>
          </a:xfrm>
          <a:prstGeom prst="rect">
            <a:avLst/>
          </a:prstGeom>
        </p:spPr>
      </p:pic>
    </p:spTree>
    <p:custDataLst>
      <p:tags r:id="rId1"/>
    </p:custDataLst>
    <p:extLst>
      <p:ext uri="{BB962C8B-B14F-4D97-AF65-F5344CB8AC3E}">
        <p14:creationId xmlns:p14="http://schemas.microsoft.com/office/powerpoint/2010/main" val="4276416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951470" y="928555"/>
            <a:ext cx="8032424" cy="6647974"/>
          </a:xfrm>
          <a:prstGeom prst="rect">
            <a:avLst/>
          </a:prstGeom>
          <a:noFill/>
        </p:spPr>
        <p:txBody>
          <a:bodyPr wrap="square" rtlCol="0">
            <a:spAutoFit/>
          </a:bodyPr>
          <a:lstStyle/>
          <a:p>
            <a:pPr algn="ctr"/>
            <a:r>
              <a:rPr lang="en-US" sz="2400" b="1" dirty="0"/>
              <a:t>Parent Satisfaction Summary</a:t>
            </a:r>
            <a:endParaRPr lang="en-AU" sz="1600" b="1" dirty="0"/>
          </a:p>
          <a:p>
            <a:pPr algn="ctr"/>
            <a:r>
              <a:rPr lang="en-US" dirty="0"/>
              <a:t>The percent endorsement (parents who strongly agree or agree) on their school satisfaction level, as reported in the annual Parent Opinion Survey </a:t>
            </a:r>
            <a:r>
              <a:rPr lang="en-AU" dirty="0"/>
              <a:t>Parents’ satisfaction with their child’s schooling reflects the quality of the service offered by schools and the level of engagement between parents and schools. </a:t>
            </a:r>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6" name="Chart 5">
            <a:extLst>
              <a:ext uri="{FF2B5EF4-FFF2-40B4-BE49-F238E27FC236}">
                <a16:creationId xmlns:a16="http://schemas.microsoft.com/office/drawing/2014/main" id="{AC42EA02-AF7C-4D6D-AA04-249EB389D9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6373207"/>
              </p:ext>
            </p:extLst>
          </p:nvPr>
        </p:nvGraphicFramePr>
        <p:xfrm>
          <a:off x="3188043" y="2681416"/>
          <a:ext cx="3447535" cy="1854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7">
            <a:extLst>
              <a:ext uri="{FF2B5EF4-FFF2-40B4-BE49-F238E27FC236}">
                <a16:creationId xmlns:a16="http://schemas.microsoft.com/office/drawing/2014/main" id="{266BF05A-8A3B-214C-8211-A946A712ACE8}"/>
              </a:ext>
            </a:extLst>
          </p:cNvPr>
          <p:cNvGraphicFramePr>
            <a:graphicFrameLocks noGrp="1"/>
          </p:cNvGraphicFramePr>
          <p:nvPr>
            <p:extLst>
              <p:ext uri="{D42A27DB-BD31-4B8C-83A1-F6EECF244321}">
                <p14:modId xmlns:p14="http://schemas.microsoft.com/office/powerpoint/2010/main" val="3598994956"/>
              </p:ext>
            </p:extLst>
          </p:nvPr>
        </p:nvGraphicFramePr>
        <p:xfrm>
          <a:off x="457200" y="4599438"/>
          <a:ext cx="8365524" cy="2062480"/>
        </p:xfrm>
        <a:graphic>
          <a:graphicData uri="http://schemas.openxmlformats.org/drawingml/2006/table">
            <a:tbl>
              <a:tblPr firstRow="1" bandRow="1">
                <a:tableStyleId>{5C22544A-7EE6-4342-B048-85BDC9FD1C3A}</a:tableStyleId>
              </a:tblPr>
              <a:tblGrid>
                <a:gridCol w="7722973">
                  <a:extLst>
                    <a:ext uri="{9D8B030D-6E8A-4147-A177-3AD203B41FA5}">
                      <a16:colId xmlns:a16="http://schemas.microsoft.com/office/drawing/2014/main" val="2054613850"/>
                    </a:ext>
                  </a:extLst>
                </a:gridCol>
                <a:gridCol w="642551">
                  <a:extLst>
                    <a:ext uri="{9D8B030D-6E8A-4147-A177-3AD203B41FA5}">
                      <a16:colId xmlns:a16="http://schemas.microsoft.com/office/drawing/2014/main" val="494054869"/>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effectLst/>
                          <a:latin typeface="+mn-lt"/>
                          <a:ea typeface="+mn-ea"/>
                          <a:cs typeface="+mn-cs"/>
                        </a:rPr>
                        <a:t>I am able to get the information I need through the school's regular communication channels </a:t>
                      </a:r>
                      <a:endParaRPr lang="en-AU" sz="1600" b="0" dirty="0">
                        <a:solidFill>
                          <a:schemeClr val="tx1"/>
                        </a:solidFill>
                      </a:endParaRPr>
                    </a:p>
                  </a:txBody>
                  <a:tcPr>
                    <a:solidFill>
                      <a:srgbClr val="00B0F0"/>
                    </a:solidFill>
                  </a:tcPr>
                </a:tc>
                <a:tc>
                  <a:txBody>
                    <a:bodyPr/>
                    <a:lstStyle/>
                    <a:p>
                      <a:r>
                        <a:rPr lang="en-US" sz="1600" b="0" dirty="0">
                          <a:solidFill>
                            <a:schemeClr val="tx1"/>
                          </a:solidFill>
                        </a:rPr>
                        <a:t>93%</a:t>
                      </a:r>
                    </a:p>
                  </a:txBody>
                  <a:tcPr>
                    <a:solidFill>
                      <a:srgbClr val="00B0F0"/>
                    </a:solidFill>
                  </a:tcPr>
                </a:tc>
                <a:extLst>
                  <a:ext uri="{0D108BD9-81ED-4DB2-BD59-A6C34878D82A}">
                    <a16:rowId xmlns:a16="http://schemas.microsoft.com/office/drawing/2014/main" val="148183431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School connectedness (</a:t>
                      </a:r>
                      <a:r>
                        <a:rPr lang="en-AU" sz="1600" b="0" kern="1200" dirty="0">
                          <a:solidFill>
                            <a:schemeClr val="dk1"/>
                          </a:solidFill>
                          <a:effectLst/>
                          <a:latin typeface="+mn-lt"/>
                          <a:ea typeface="+mn-ea"/>
                          <a:cs typeface="+mn-cs"/>
                        </a:rPr>
                        <a:t>My child feels accepted by other students at school)</a:t>
                      </a:r>
                      <a:endParaRPr lang="en-AU" sz="1600" b="0" dirty="0"/>
                    </a:p>
                  </a:txBody>
                  <a:tcPr>
                    <a:solidFill>
                      <a:srgbClr val="00B0F0"/>
                    </a:solidFill>
                  </a:tcPr>
                </a:tc>
                <a:tc>
                  <a:txBody>
                    <a:bodyPr/>
                    <a:lstStyle/>
                    <a:p>
                      <a:r>
                        <a:rPr lang="en-US" sz="1600" b="0" dirty="0">
                          <a:solidFill>
                            <a:schemeClr val="tx1"/>
                          </a:solidFill>
                        </a:rPr>
                        <a:t>91%</a:t>
                      </a:r>
                    </a:p>
                  </a:txBody>
                  <a:tcPr>
                    <a:solidFill>
                      <a:srgbClr val="00B0F0"/>
                    </a:solidFill>
                  </a:tcPr>
                </a:tc>
                <a:extLst>
                  <a:ext uri="{0D108BD9-81ED-4DB2-BD59-A6C34878D82A}">
                    <a16:rowId xmlns:a16="http://schemas.microsoft.com/office/drawing/2014/main" val="248538819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b="0" dirty="0"/>
                        <a:t>Respect for diversity</a:t>
                      </a:r>
                    </a:p>
                  </a:txBody>
                  <a:tcPr>
                    <a:solidFill>
                      <a:srgbClr val="00B0F0"/>
                    </a:solidFill>
                  </a:tcPr>
                </a:tc>
                <a:tc>
                  <a:txBody>
                    <a:bodyPr/>
                    <a:lstStyle/>
                    <a:p>
                      <a:r>
                        <a:rPr lang="en-US" sz="1600" b="0" dirty="0"/>
                        <a:t>90%</a:t>
                      </a:r>
                    </a:p>
                  </a:txBody>
                  <a:tcPr>
                    <a:solidFill>
                      <a:srgbClr val="00B0F0"/>
                    </a:solidFill>
                  </a:tcPr>
                </a:tc>
                <a:extLst>
                  <a:ext uri="{0D108BD9-81ED-4DB2-BD59-A6C34878D82A}">
                    <a16:rowId xmlns:a16="http://schemas.microsoft.com/office/drawing/2014/main" val="15815807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b="0" dirty="0"/>
                        <a:t>High expectations for success (at school) and celebrating student achievements</a:t>
                      </a:r>
                    </a:p>
                  </a:txBody>
                  <a:tcPr>
                    <a:solidFill>
                      <a:srgbClr val="00B0F0"/>
                    </a:solidFill>
                  </a:tcPr>
                </a:tc>
                <a:tc>
                  <a:txBody>
                    <a:bodyPr/>
                    <a:lstStyle/>
                    <a:p>
                      <a:r>
                        <a:rPr lang="en-US" sz="1600" b="0" dirty="0"/>
                        <a:t>92%</a:t>
                      </a:r>
                    </a:p>
                  </a:txBody>
                  <a:tcPr>
                    <a:solidFill>
                      <a:srgbClr val="00B0F0"/>
                    </a:solidFill>
                  </a:tcPr>
                </a:tc>
                <a:extLst>
                  <a:ext uri="{0D108BD9-81ED-4DB2-BD59-A6C34878D82A}">
                    <a16:rowId xmlns:a16="http://schemas.microsoft.com/office/drawing/2014/main" val="278186599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effectLst/>
                          <a:latin typeface="+mn-lt"/>
                          <a:ea typeface="+mn-ea"/>
                          <a:cs typeface="+mn-cs"/>
                        </a:rPr>
                        <a:t>Overall, I am satisfied with the education my child receives from this school </a:t>
                      </a:r>
                      <a:endParaRPr lang="en-AU" sz="1600" b="0" dirty="0"/>
                    </a:p>
                  </a:txBody>
                  <a:tcPr>
                    <a:solidFill>
                      <a:srgbClr val="00B0F0"/>
                    </a:solidFill>
                  </a:tcPr>
                </a:tc>
                <a:tc>
                  <a:txBody>
                    <a:bodyPr/>
                    <a:lstStyle/>
                    <a:p>
                      <a:r>
                        <a:rPr lang="en-US" sz="1600" b="0" dirty="0"/>
                        <a:t>84%</a:t>
                      </a:r>
                    </a:p>
                  </a:txBody>
                  <a:tcPr>
                    <a:solidFill>
                      <a:srgbClr val="00B0F0"/>
                    </a:solidFill>
                  </a:tcPr>
                </a:tc>
                <a:extLst>
                  <a:ext uri="{0D108BD9-81ED-4DB2-BD59-A6C34878D82A}">
                    <a16:rowId xmlns:a16="http://schemas.microsoft.com/office/drawing/2014/main" val="2266509000"/>
                  </a:ext>
                </a:extLst>
              </a:tr>
            </a:tbl>
          </a:graphicData>
        </a:graphic>
      </p:graphicFrame>
      <p:pic>
        <p:nvPicPr>
          <p:cNvPr id="5" name="Audio Recording 15 Jun 2021 at 9:13:07 pm" descr="Audio Recording 15 Jun 2021 at 9:13:07 pm">
            <a:hlinkClick r:id="" action="ppaction://media"/>
            <a:extLst>
              <a:ext uri="{FF2B5EF4-FFF2-40B4-BE49-F238E27FC236}">
                <a16:creationId xmlns:a16="http://schemas.microsoft.com/office/drawing/2014/main" id="{4DBA5B13-BCAD-8148-B4E6-1B07F006BA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07211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457200" y="928555"/>
            <a:ext cx="8526694" cy="6093976"/>
          </a:xfrm>
          <a:prstGeom prst="rect">
            <a:avLst/>
          </a:prstGeom>
          <a:noFill/>
        </p:spPr>
        <p:txBody>
          <a:bodyPr wrap="square" rtlCol="0">
            <a:spAutoFit/>
          </a:bodyPr>
          <a:lstStyle/>
          <a:p>
            <a:pPr algn="ctr"/>
            <a:r>
              <a:rPr lang="en-US" sz="2400" b="1" dirty="0"/>
              <a:t>School Staff Survey</a:t>
            </a:r>
          </a:p>
          <a:p>
            <a:pPr algn="ctr"/>
            <a:endParaRPr lang="en-AU" sz="1600" b="1" dirty="0"/>
          </a:p>
          <a:p>
            <a:pPr algn="ctr"/>
            <a:r>
              <a:rPr lang="en-US" dirty="0"/>
              <a:t>The percent endorsement by staff (staff who strongly agree or agree) on School Climate (</a:t>
            </a:r>
            <a:r>
              <a:rPr lang="en-AU" dirty="0"/>
              <a:t>collective efficacy, collective responsibility, academic emphasis, staff trust in colleagues, teacher collaboration, parent and community involvement, collective focus on student learning, guaranteed and viable curriculum, shielding and buffering)</a:t>
            </a:r>
            <a:r>
              <a:rPr lang="en-US" dirty="0"/>
              <a:t> as reported in the annual School Staff Survey. </a:t>
            </a:r>
          </a:p>
          <a:p>
            <a:pPr algn="ctr"/>
            <a:r>
              <a:rPr lang="en-AU" dirty="0"/>
              <a:t>The 2020 School Staff Survey data was impacted by the COVID-19 pandemic.</a:t>
            </a:r>
            <a:endParaRPr lang="en-US" dirty="0"/>
          </a:p>
          <a:p>
            <a:endParaRPr lang="en-US" sz="2400" dirty="0"/>
          </a:p>
          <a:p>
            <a:r>
              <a:rPr lang="en-US" sz="2400" dirty="0"/>
              <a:t> 		</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AU" sz="2400"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8" name="Table 7">
            <a:extLst>
              <a:ext uri="{FF2B5EF4-FFF2-40B4-BE49-F238E27FC236}">
                <a16:creationId xmlns:a16="http://schemas.microsoft.com/office/drawing/2014/main" id="{EBB7FB16-0154-BE4C-AFA1-F9903B98C84F}"/>
              </a:ext>
            </a:extLst>
          </p:cNvPr>
          <p:cNvGraphicFramePr>
            <a:graphicFrameLocks noGrp="1"/>
          </p:cNvGraphicFramePr>
          <p:nvPr>
            <p:extLst>
              <p:ext uri="{D42A27DB-BD31-4B8C-83A1-F6EECF244321}">
                <p14:modId xmlns:p14="http://schemas.microsoft.com/office/powerpoint/2010/main" val="3764255080"/>
              </p:ext>
            </p:extLst>
          </p:nvPr>
        </p:nvGraphicFramePr>
        <p:xfrm>
          <a:off x="2804984" y="3429000"/>
          <a:ext cx="3212757" cy="1190594"/>
        </p:xfrm>
        <a:graphic>
          <a:graphicData uri="http://schemas.openxmlformats.org/drawingml/2006/table">
            <a:tbl>
              <a:tblPr firstRow="1" firstCol="1" bandRow="1">
                <a:tableStyleId>{5C22544A-7EE6-4342-B048-85BDC9FD1C3A}</a:tableStyleId>
              </a:tblPr>
              <a:tblGrid>
                <a:gridCol w="2380146">
                  <a:extLst>
                    <a:ext uri="{9D8B030D-6E8A-4147-A177-3AD203B41FA5}">
                      <a16:colId xmlns:a16="http://schemas.microsoft.com/office/drawing/2014/main" val="1657761824"/>
                    </a:ext>
                  </a:extLst>
                </a:gridCol>
                <a:gridCol w="832611">
                  <a:extLst>
                    <a:ext uri="{9D8B030D-6E8A-4147-A177-3AD203B41FA5}">
                      <a16:colId xmlns:a16="http://schemas.microsoft.com/office/drawing/2014/main" val="3879959518"/>
                    </a:ext>
                  </a:extLst>
                </a:gridCol>
              </a:tblGrid>
              <a:tr h="357797">
                <a:tc>
                  <a:txBody>
                    <a:bodyPr/>
                    <a:lstStyle/>
                    <a:p>
                      <a:pPr algn="ctr">
                        <a:lnSpc>
                          <a:spcPts val="1200"/>
                        </a:lnSpc>
                        <a:spcAft>
                          <a:spcPts val="600"/>
                        </a:spcAft>
                      </a:pPr>
                      <a:r>
                        <a:rPr lang="en-US" sz="1600" b="0" dirty="0">
                          <a:solidFill>
                            <a:schemeClr val="tx1"/>
                          </a:solidFill>
                          <a:effectLst/>
                        </a:rPr>
                        <a:t>School Climate</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0" marB="0" anchor="ctr">
                    <a:solidFill>
                      <a:srgbClr val="00B0F0"/>
                    </a:solidFill>
                  </a:tcPr>
                </a:tc>
                <a:tc>
                  <a:txBody>
                    <a:bodyPr/>
                    <a:lstStyle/>
                    <a:p>
                      <a:pPr algn="ctr">
                        <a:lnSpc>
                          <a:spcPts val="1200"/>
                        </a:lnSpc>
                        <a:spcAft>
                          <a:spcPts val="600"/>
                        </a:spcAft>
                      </a:pPr>
                      <a:endParaRPr lang="en-US" sz="1600" b="0" dirty="0">
                        <a:solidFill>
                          <a:schemeClr val="tx1"/>
                        </a:solidFill>
                        <a:effectLst/>
                      </a:endParaRPr>
                    </a:p>
                    <a:p>
                      <a:pPr algn="ctr">
                        <a:lnSpc>
                          <a:spcPts val="1200"/>
                        </a:lnSpc>
                        <a:spcAft>
                          <a:spcPts val="600"/>
                        </a:spcAft>
                      </a:pPr>
                      <a:r>
                        <a:rPr lang="en-US" sz="1600" b="0" dirty="0">
                          <a:solidFill>
                            <a:schemeClr val="tx1"/>
                          </a:solidFill>
                          <a:effectLst/>
                        </a:rPr>
                        <a:t>   2020</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0" marB="0">
                    <a:solidFill>
                      <a:srgbClr val="00B0F0"/>
                    </a:solidFill>
                  </a:tcPr>
                </a:tc>
                <a:extLst>
                  <a:ext uri="{0D108BD9-81ED-4DB2-BD59-A6C34878D82A}">
                    <a16:rowId xmlns:a16="http://schemas.microsoft.com/office/drawing/2014/main" val="1102908387"/>
                  </a:ext>
                </a:extLst>
              </a:tr>
              <a:tr h="397812">
                <a:tc>
                  <a:txBody>
                    <a:bodyPr/>
                    <a:lstStyle/>
                    <a:p>
                      <a:pPr algn="ctr">
                        <a:lnSpc>
                          <a:spcPts val="1200"/>
                        </a:lnSpc>
                        <a:spcAft>
                          <a:spcPts val="600"/>
                        </a:spcAft>
                      </a:pPr>
                      <a:r>
                        <a:rPr lang="en-US" sz="1600" b="0" dirty="0">
                          <a:solidFill>
                            <a:schemeClr val="tx1"/>
                          </a:solidFill>
                          <a:effectLst/>
                        </a:rPr>
                        <a:t>School percent endorsement</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36195" marB="0" anchor="ctr">
                    <a:solidFill>
                      <a:srgbClr val="00B0F0"/>
                    </a:solidFill>
                  </a:tcPr>
                </a:tc>
                <a:tc>
                  <a:txBody>
                    <a:bodyPr/>
                    <a:lstStyle/>
                    <a:p>
                      <a:pPr algn="ctr">
                        <a:lnSpc>
                          <a:spcPts val="1200"/>
                        </a:lnSpc>
                        <a:spcAft>
                          <a:spcPts val="600"/>
                        </a:spcAft>
                      </a:pPr>
                      <a:r>
                        <a:rPr lang="en-US" sz="1600" b="0" dirty="0">
                          <a:solidFill>
                            <a:schemeClr val="tx1"/>
                          </a:solidFill>
                          <a:effectLst/>
                        </a:rPr>
                        <a:t>73.8%</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36195" marB="0" anchor="ctr">
                    <a:solidFill>
                      <a:srgbClr val="00B0F0"/>
                    </a:solidFill>
                  </a:tcPr>
                </a:tc>
                <a:extLst>
                  <a:ext uri="{0D108BD9-81ED-4DB2-BD59-A6C34878D82A}">
                    <a16:rowId xmlns:a16="http://schemas.microsoft.com/office/drawing/2014/main" val="3830842018"/>
                  </a:ext>
                </a:extLst>
              </a:tr>
              <a:tr h="397812">
                <a:tc>
                  <a:txBody>
                    <a:bodyPr/>
                    <a:lstStyle/>
                    <a:p>
                      <a:pPr algn="ctr">
                        <a:lnSpc>
                          <a:spcPts val="1200"/>
                        </a:lnSpc>
                        <a:spcAft>
                          <a:spcPts val="600"/>
                        </a:spcAft>
                      </a:pPr>
                      <a:r>
                        <a:rPr lang="en-US" sz="1600" b="0" dirty="0">
                          <a:solidFill>
                            <a:schemeClr val="tx1"/>
                          </a:solidFill>
                          <a:effectLst/>
                        </a:rPr>
                        <a:t>State average</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36195" marB="0" anchor="ctr">
                    <a:solidFill>
                      <a:srgbClr val="00B0F0"/>
                    </a:solidFill>
                  </a:tcPr>
                </a:tc>
                <a:tc>
                  <a:txBody>
                    <a:bodyPr/>
                    <a:lstStyle/>
                    <a:p>
                      <a:pPr algn="ctr">
                        <a:lnSpc>
                          <a:spcPts val="1200"/>
                        </a:lnSpc>
                        <a:spcAft>
                          <a:spcPts val="600"/>
                        </a:spcAft>
                      </a:pPr>
                      <a:r>
                        <a:rPr lang="en-US" sz="1600" b="0" dirty="0">
                          <a:solidFill>
                            <a:schemeClr val="tx1"/>
                          </a:solidFill>
                          <a:effectLst/>
                        </a:rPr>
                        <a:t>77.8%</a:t>
                      </a:r>
                      <a:endParaRPr lang="en-AU" sz="1600" b="0" dirty="0">
                        <a:solidFill>
                          <a:schemeClr val="tx1"/>
                        </a:solidFill>
                        <a:effectLst/>
                        <a:latin typeface="Arial" panose="020B0604020202020204" pitchFamily="34" charset="0"/>
                        <a:ea typeface="MS Mincho" panose="02020609040205080304" pitchFamily="49" charset="-128"/>
                      </a:endParaRPr>
                    </a:p>
                  </a:txBody>
                  <a:tcPr marL="68580" marR="68580" marT="36195" marB="0" anchor="ctr">
                    <a:solidFill>
                      <a:srgbClr val="00B0F0"/>
                    </a:solidFill>
                  </a:tcPr>
                </a:tc>
                <a:extLst>
                  <a:ext uri="{0D108BD9-81ED-4DB2-BD59-A6C34878D82A}">
                    <a16:rowId xmlns:a16="http://schemas.microsoft.com/office/drawing/2014/main" val="592085480"/>
                  </a:ext>
                </a:extLst>
              </a:tr>
            </a:tbl>
          </a:graphicData>
        </a:graphic>
      </p:graphicFrame>
      <p:graphicFrame>
        <p:nvGraphicFramePr>
          <p:cNvPr id="9" name="Table 10">
            <a:extLst>
              <a:ext uri="{FF2B5EF4-FFF2-40B4-BE49-F238E27FC236}">
                <a16:creationId xmlns:a16="http://schemas.microsoft.com/office/drawing/2014/main" id="{B637EA15-A48A-CB4B-AB2A-6BA92A4897D1}"/>
              </a:ext>
            </a:extLst>
          </p:cNvPr>
          <p:cNvGraphicFramePr>
            <a:graphicFrameLocks noGrp="1"/>
          </p:cNvGraphicFramePr>
          <p:nvPr>
            <p:extLst>
              <p:ext uri="{D42A27DB-BD31-4B8C-83A1-F6EECF244321}">
                <p14:modId xmlns:p14="http://schemas.microsoft.com/office/powerpoint/2010/main" val="432363234"/>
              </p:ext>
            </p:extLst>
          </p:nvPr>
        </p:nvGraphicFramePr>
        <p:xfrm>
          <a:off x="679621" y="4794422"/>
          <a:ext cx="7784758" cy="1737360"/>
        </p:xfrm>
        <a:graphic>
          <a:graphicData uri="http://schemas.openxmlformats.org/drawingml/2006/table">
            <a:tbl>
              <a:tblPr firstRow="1" bandRow="1">
                <a:tableStyleId>{5C22544A-7EE6-4342-B048-85BDC9FD1C3A}</a:tableStyleId>
              </a:tblPr>
              <a:tblGrid>
                <a:gridCol w="6549082">
                  <a:extLst>
                    <a:ext uri="{9D8B030D-6E8A-4147-A177-3AD203B41FA5}">
                      <a16:colId xmlns:a16="http://schemas.microsoft.com/office/drawing/2014/main" val="2756441368"/>
                    </a:ext>
                  </a:extLst>
                </a:gridCol>
                <a:gridCol w="1235676">
                  <a:extLst>
                    <a:ext uri="{9D8B030D-6E8A-4147-A177-3AD203B41FA5}">
                      <a16:colId xmlns:a16="http://schemas.microsoft.com/office/drawing/2014/main" val="3148480186"/>
                    </a:ext>
                  </a:extLst>
                </a:gridCol>
              </a:tblGrid>
              <a:tr h="370840">
                <a:tc>
                  <a:txBody>
                    <a:bodyPr/>
                    <a:lstStyle/>
                    <a:p>
                      <a:pPr algn="ctr"/>
                      <a:r>
                        <a:rPr lang="en-US" sz="1600" b="0" dirty="0">
                          <a:solidFill>
                            <a:schemeClr val="tx1"/>
                          </a:solidFill>
                        </a:rPr>
                        <a:t>Collective focus on student learning </a:t>
                      </a:r>
                    </a:p>
                    <a:p>
                      <a:pPr algn="ctr"/>
                      <a:r>
                        <a:rPr lang="en-US" sz="1600" b="0" dirty="0">
                          <a:solidFill>
                            <a:schemeClr val="tx1"/>
                          </a:solidFill>
                        </a:rPr>
                        <a:t>(</a:t>
                      </a:r>
                      <a:r>
                        <a:rPr lang="en-AU" sz="1600" b="0" dirty="0">
                          <a:solidFill>
                            <a:schemeClr val="tx1"/>
                          </a:solidFill>
                        </a:rPr>
                        <a:t>All of the school's activities are organised to promote student learning)</a:t>
                      </a:r>
                      <a:endParaRPr lang="en-US" sz="1600" b="0" dirty="0">
                        <a:solidFill>
                          <a:schemeClr val="tx1"/>
                        </a:solidFill>
                      </a:endParaRPr>
                    </a:p>
                  </a:txBody>
                  <a:tcPr>
                    <a:solidFill>
                      <a:srgbClr val="00B0F0"/>
                    </a:solidFill>
                  </a:tcPr>
                </a:tc>
                <a:tc>
                  <a:txBody>
                    <a:bodyPr/>
                    <a:lstStyle/>
                    <a:p>
                      <a:pPr algn="ctr"/>
                      <a:r>
                        <a:rPr lang="en-US" sz="1600" b="0" dirty="0">
                          <a:solidFill>
                            <a:schemeClr val="tx1"/>
                          </a:solidFill>
                        </a:rPr>
                        <a:t>94%</a:t>
                      </a:r>
                    </a:p>
                  </a:txBody>
                  <a:tcPr anchor="ctr">
                    <a:solidFill>
                      <a:srgbClr val="00B0F0"/>
                    </a:solidFill>
                  </a:tcPr>
                </a:tc>
                <a:extLst>
                  <a:ext uri="{0D108BD9-81ED-4DB2-BD59-A6C34878D82A}">
                    <a16:rowId xmlns:a16="http://schemas.microsoft.com/office/drawing/2014/main" val="1284074010"/>
                  </a:ext>
                </a:extLst>
              </a:tr>
              <a:tr h="370840">
                <a:tc>
                  <a:txBody>
                    <a:bodyPr/>
                    <a:lstStyle/>
                    <a:p>
                      <a:pPr algn="ctr"/>
                      <a:r>
                        <a:rPr lang="en-AU" sz="1600" dirty="0"/>
                        <a:t>Teachers in this school work collaboratively to plan and document the curriculum they teach.</a:t>
                      </a:r>
                      <a:endParaRPr lang="en-US" sz="1600" b="0" dirty="0">
                        <a:solidFill>
                          <a:schemeClr val="tx1"/>
                        </a:solidFill>
                      </a:endParaRPr>
                    </a:p>
                  </a:txBody>
                  <a:tcPr>
                    <a:solidFill>
                      <a:srgbClr val="00B0F0"/>
                    </a:solidFill>
                  </a:tcPr>
                </a:tc>
                <a:tc>
                  <a:txBody>
                    <a:bodyPr/>
                    <a:lstStyle/>
                    <a:p>
                      <a:pPr algn="ctr"/>
                      <a:r>
                        <a:rPr lang="en-US" sz="1600" b="0" dirty="0">
                          <a:solidFill>
                            <a:schemeClr val="tx1"/>
                          </a:solidFill>
                        </a:rPr>
                        <a:t>97.8%</a:t>
                      </a:r>
                    </a:p>
                  </a:txBody>
                  <a:tcPr anchor="ctr">
                    <a:solidFill>
                      <a:srgbClr val="00B0F0"/>
                    </a:solidFill>
                  </a:tcPr>
                </a:tc>
                <a:extLst>
                  <a:ext uri="{0D108BD9-81ED-4DB2-BD59-A6C34878D82A}">
                    <a16:rowId xmlns:a16="http://schemas.microsoft.com/office/drawing/2014/main" val="775093367"/>
                  </a:ext>
                </a:extLst>
              </a:tr>
              <a:tr h="370840">
                <a:tc>
                  <a:txBody>
                    <a:bodyPr/>
                    <a:lstStyle/>
                    <a:p>
                      <a:pPr algn="ctr"/>
                      <a:r>
                        <a:rPr lang="en-US" sz="1600" b="0" dirty="0">
                          <a:solidFill>
                            <a:schemeClr val="tx1"/>
                          </a:solidFill>
                        </a:rPr>
                        <a:t>Collective responsibility </a:t>
                      </a:r>
                    </a:p>
                    <a:p>
                      <a:pPr algn="ctr"/>
                      <a:r>
                        <a:rPr lang="en-US" sz="1600" b="0" dirty="0">
                          <a:solidFill>
                            <a:schemeClr val="tx1"/>
                          </a:solidFill>
                        </a:rPr>
                        <a:t>(S</a:t>
                      </a:r>
                      <a:r>
                        <a:rPr lang="en-AU" sz="1600" dirty="0"/>
                        <a:t>taff view the success of all students as their shared responsibility).</a:t>
                      </a:r>
                      <a:endParaRPr lang="en-US" sz="1600" b="0" dirty="0">
                        <a:solidFill>
                          <a:schemeClr val="tx1"/>
                        </a:solidFill>
                      </a:endParaRPr>
                    </a:p>
                  </a:txBody>
                  <a:tcPr>
                    <a:solidFill>
                      <a:srgbClr val="00B0F0"/>
                    </a:solidFill>
                  </a:tcPr>
                </a:tc>
                <a:tc>
                  <a:txBody>
                    <a:bodyPr/>
                    <a:lstStyle/>
                    <a:p>
                      <a:pPr algn="ctr"/>
                      <a:r>
                        <a:rPr lang="en-US" sz="1600" b="0" dirty="0">
                          <a:solidFill>
                            <a:schemeClr val="tx1"/>
                          </a:solidFill>
                        </a:rPr>
                        <a:t>94%</a:t>
                      </a:r>
                    </a:p>
                  </a:txBody>
                  <a:tcPr anchor="ctr">
                    <a:solidFill>
                      <a:srgbClr val="00B0F0"/>
                    </a:solidFill>
                  </a:tcPr>
                </a:tc>
                <a:extLst>
                  <a:ext uri="{0D108BD9-81ED-4DB2-BD59-A6C34878D82A}">
                    <a16:rowId xmlns:a16="http://schemas.microsoft.com/office/drawing/2014/main" val="678958116"/>
                  </a:ext>
                </a:extLst>
              </a:tr>
            </a:tbl>
          </a:graphicData>
        </a:graphic>
      </p:graphicFrame>
    </p:spTree>
    <p:extLst>
      <p:ext uri="{BB962C8B-B14F-4D97-AF65-F5344CB8AC3E}">
        <p14:creationId xmlns:p14="http://schemas.microsoft.com/office/powerpoint/2010/main" val="423917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4185761"/>
          </a:xfrm>
          <a:prstGeom prst="rect">
            <a:avLst/>
          </a:prstGeom>
          <a:noFill/>
        </p:spPr>
        <p:txBody>
          <a:bodyPr wrap="square" rtlCol="0">
            <a:spAutoFit/>
          </a:bodyPr>
          <a:lstStyle/>
          <a:p>
            <a:pPr algn="ctr"/>
            <a:endParaRPr lang="en-US" sz="2400" b="1" dirty="0"/>
          </a:p>
          <a:p>
            <a:pPr algn="ctr"/>
            <a:r>
              <a:rPr lang="en-US" sz="2400" b="1" dirty="0"/>
              <a:t>Achievement</a:t>
            </a:r>
          </a:p>
          <a:p>
            <a:pPr algn="ctr"/>
            <a:endParaRPr lang="en-US" sz="2000" b="1" dirty="0"/>
          </a:p>
          <a:p>
            <a:pPr algn="ctr"/>
            <a:r>
              <a:rPr lang="en-US" b="1" dirty="0"/>
              <a:t>Teacher Judgement of student achievement </a:t>
            </a:r>
          </a:p>
          <a:p>
            <a:pPr algn="ctr"/>
            <a:endParaRPr lang="en-AU" b="1" dirty="0"/>
          </a:p>
          <a:p>
            <a:pPr algn="ctr"/>
            <a:r>
              <a:rPr lang="en-US" dirty="0"/>
              <a:t>Percentage of students working at or above age expected standards in English and Mathematics.</a:t>
            </a:r>
            <a:endParaRPr lang="en-AU" dirty="0"/>
          </a:p>
          <a:p>
            <a:pPr algn="ctr"/>
            <a:endParaRPr lang="en-US" sz="2400" b="1" dirty="0"/>
          </a:p>
          <a:p>
            <a:pPr algn="ctr"/>
            <a:endParaRPr lang="en-US" sz="2400" b="1" dirty="0"/>
          </a:p>
          <a:p>
            <a:pPr algn="ctr"/>
            <a:r>
              <a:rPr lang="en-US" sz="2400" b="1" dirty="0"/>
              <a:t>  </a:t>
            </a:r>
          </a:p>
          <a:p>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5" name="Chart 4">
            <a:extLst>
              <a:ext uri="{FF2B5EF4-FFF2-40B4-BE49-F238E27FC236}">
                <a16:creationId xmlns:a16="http://schemas.microsoft.com/office/drawing/2014/main" id="{372D9A5F-8457-45BE-92AE-E3DABC3D0D9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2479606"/>
              </p:ext>
            </p:extLst>
          </p:nvPr>
        </p:nvGraphicFramePr>
        <p:xfrm>
          <a:off x="972907" y="3814895"/>
          <a:ext cx="3551555" cy="2114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593C8C0-55DF-45CA-AB01-47E87B456C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197675"/>
              </p:ext>
            </p:extLst>
          </p:nvPr>
        </p:nvGraphicFramePr>
        <p:xfrm>
          <a:off x="4648939" y="3835400"/>
          <a:ext cx="3854776" cy="2114550"/>
        </p:xfrm>
        <a:graphic>
          <a:graphicData uri="http://schemas.openxmlformats.org/drawingml/2006/chart">
            <c:chart xmlns:c="http://schemas.openxmlformats.org/drawingml/2006/chart" xmlns:r="http://schemas.openxmlformats.org/officeDocument/2006/relationships" r:id="rId6"/>
          </a:graphicData>
        </a:graphic>
      </p:graphicFrame>
      <p:pic>
        <p:nvPicPr>
          <p:cNvPr id="7" name="Audio Recording 15 Jun 2021 at 9:17:00 pm" descr="Audio Recording 15 Jun 2021 at 9:17:00 pm">
            <a:hlinkClick r:id="" action="ppaction://media"/>
            <a:extLst>
              <a:ext uri="{FF2B5EF4-FFF2-40B4-BE49-F238E27FC236}">
                <a16:creationId xmlns:a16="http://schemas.microsoft.com/office/drawing/2014/main" id="{B304CE43-A32A-2740-BA75-74CB3DFC9B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20206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7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4985980"/>
          </a:xfrm>
          <a:prstGeom prst="rect">
            <a:avLst/>
          </a:prstGeom>
          <a:noFill/>
        </p:spPr>
        <p:txBody>
          <a:bodyPr wrap="square" rtlCol="0">
            <a:spAutoFit/>
          </a:bodyPr>
          <a:lstStyle/>
          <a:p>
            <a:pPr algn="ctr"/>
            <a:endParaRPr lang="en-US" sz="2400" b="1" dirty="0"/>
          </a:p>
          <a:p>
            <a:pPr algn="ctr"/>
            <a:r>
              <a:rPr lang="en-US" sz="2400" b="1" dirty="0"/>
              <a:t>NAPLAN</a:t>
            </a:r>
          </a:p>
          <a:p>
            <a:pPr algn="ctr"/>
            <a:endParaRPr lang="en-US" sz="2400" b="1" dirty="0"/>
          </a:p>
          <a:p>
            <a:pPr algn="ctr"/>
            <a:endParaRPr lang="en-US" sz="2400" b="1" dirty="0"/>
          </a:p>
          <a:p>
            <a:pPr algn="ctr"/>
            <a:r>
              <a:rPr lang="en-US" sz="2400" b="1" dirty="0"/>
              <a:t>National Assessment Program - Literacy and Numeracy</a:t>
            </a:r>
          </a:p>
          <a:p>
            <a:endParaRPr lang="en-AU" b="1" dirty="0"/>
          </a:p>
          <a:p>
            <a:pPr algn="ctr"/>
            <a:r>
              <a:rPr lang="en-AU" dirty="0"/>
              <a:t>NAPLAN data will not feature in this report as NAPLAN assessment was </a:t>
            </a:r>
          </a:p>
          <a:p>
            <a:pPr algn="ctr"/>
            <a:r>
              <a:rPr lang="en-AU" dirty="0"/>
              <a:t>cancelled in 2020 as a result of interruptions faced by schools during the </a:t>
            </a:r>
          </a:p>
          <a:p>
            <a:pPr algn="ctr"/>
            <a:r>
              <a:rPr lang="en-AU" dirty="0"/>
              <a:t>COVID-19 pandemic.</a:t>
            </a:r>
          </a:p>
          <a:p>
            <a:pPr algn="ctr"/>
            <a:endParaRPr lang="en-US" sz="2400" b="1" dirty="0"/>
          </a:p>
          <a:p>
            <a:pPr algn="ctr"/>
            <a:endParaRPr lang="en-US" sz="2400" b="1" dirty="0"/>
          </a:p>
          <a:p>
            <a:pPr algn="ctr"/>
            <a:endParaRPr lang="en-US" sz="2400" b="1" dirty="0"/>
          </a:p>
          <a:p>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9:09:19 pm" descr="Audio Recording 15 Jun 2021 at 9:09:19 pm">
            <a:hlinkClick r:id="" action="ppaction://media"/>
            <a:extLst>
              <a:ext uri="{FF2B5EF4-FFF2-40B4-BE49-F238E27FC236}">
                <a16:creationId xmlns:a16="http://schemas.microsoft.com/office/drawing/2014/main" id="{22DEFB2D-61E2-2544-84C6-F23369B837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0158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951470" y="928555"/>
            <a:ext cx="8032424" cy="9756517"/>
          </a:xfrm>
          <a:prstGeom prst="rect">
            <a:avLst/>
          </a:prstGeom>
          <a:noFill/>
        </p:spPr>
        <p:txBody>
          <a:bodyPr wrap="square" rtlCol="0">
            <a:spAutoFit/>
          </a:bodyPr>
          <a:lstStyle/>
          <a:p>
            <a:pPr algn="ctr"/>
            <a:r>
              <a:rPr lang="en-US" sz="2000" b="1" dirty="0"/>
              <a:t>Engagement</a:t>
            </a:r>
          </a:p>
          <a:p>
            <a:pPr algn="ctr"/>
            <a:endParaRPr lang="en-US" sz="1600" b="1" dirty="0"/>
          </a:p>
          <a:p>
            <a:pPr algn="ctr"/>
            <a:r>
              <a:rPr lang="en-US" sz="2000" b="1" dirty="0"/>
              <a:t>Average Number of Student Absence Days</a:t>
            </a:r>
          </a:p>
          <a:p>
            <a:pPr algn="ctr"/>
            <a:endParaRPr lang="en-AU" sz="1200" b="1" dirty="0"/>
          </a:p>
          <a:p>
            <a:pPr algn="ctr"/>
            <a:r>
              <a:rPr lang="en-US" sz="2000" dirty="0"/>
              <a:t>Absence from school can impact on students’ learning. The most common reason for non-attendance is illness. Absence and attendance data in 2020 is based on faced to face student attendance at school and students engaged in remote and flexible learning.</a:t>
            </a:r>
          </a:p>
          <a:p>
            <a:pPr algn="ctr"/>
            <a:endParaRPr lang="en-US" sz="2000" dirty="0"/>
          </a:p>
          <a:p>
            <a:pPr algn="ctr"/>
            <a:endParaRPr lang="en-US" sz="2000" dirty="0"/>
          </a:p>
          <a:p>
            <a:pPr algn="ctr"/>
            <a:endParaRPr lang="en-US" sz="2000" dirty="0"/>
          </a:p>
          <a:p>
            <a:pPr algn="ctr"/>
            <a:endParaRPr lang="en-US" sz="2000" dirty="0"/>
          </a:p>
          <a:p>
            <a:pPr algn="ctr"/>
            <a:endParaRPr lang="en-US"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9" name="Chart 8">
            <a:extLst>
              <a:ext uri="{FF2B5EF4-FFF2-40B4-BE49-F238E27FC236}">
                <a16:creationId xmlns:a16="http://schemas.microsoft.com/office/drawing/2014/main" id="{73080A74-AD99-4F29-BF72-8B7E82545C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9374899"/>
              </p:ext>
            </p:extLst>
          </p:nvPr>
        </p:nvGraphicFramePr>
        <p:xfrm>
          <a:off x="2663147" y="4436077"/>
          <a:ext cx="4609069" cy="20036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a:extLst>
              <a:ext uri="{FF2B5EF4-FFF2-40B4-BE49-F238E27FC236}">
                <a16:creationId xmlns:a16="http://schemas.microsoft.com/office/drawing/2014/main" id="{719956B2-1E0C-2743-838F-3D529E6B5CF6}"/>
              </a:ext>
            </a:extLst>
          </p:cNvPr>
          <p:cNvGraphicFramePr>
            <a:graphicFrameLocks noGrp="1"/>
          </p:cNvGraphicFramePr>
          <p:nvPr>
            <p:extLst>
              <p:ext uri="{D42A27DB-BD31-4B8C-83A1-F6EECF244321}">
                <p14:modId xmlns:p14="http://schemas.microsoft.com/office/powerpoint/2010/main" val="2828941992"/>
              </p:ext>
            </p:extLst>
          </p:nvPr>
        </p:nvGraphicFramePr>
        <p:xfrm>
          <a:off x="1192691" y="3325468"/>
          <a:ext cx="7549980" cy="846963"/>
        </p:xfrm>
        <a:graphic>
          <a:graphicData uri="http://schemas.openxmlformats.org/drawingml/2006/table">
            <a:tbl>
              <a:tblPr firstRow="1" firstCol="1" bandRow="1">
                <a:tableStyleId>{5C22544A-7EE6-4342-B048-85BDC9FD1C3A}</a:tableStyleId>
              </a:tblPr>
              <a:tblGrid>
                <a:gridCol w="2040438">
                  <a:extLst>
                    <a:ext uri="{9D8B030D-6E8A-4147-A177-3AD203B41FA5}">
                      <a16:colId xmlns:a16="http://schemas.microsoft.com/office/drawing/2014/main" val="1611268911"/>
                    </a:ext>
                  </a:extLst>
                </a:gridCol>
                <a:gridCol w="786666">
                  <a:extLst>
                    <a:ext uri="{9D8B030D-6E8A-4147-A177-3AD203B41FA5}">
                      <a16:colId xmlns:a16="http://schemas.microsoft.com/office/drawing/2014/main" val="714071975"/>
                    </a:ext>
                  </a:extLst>
                </a:gridCol>
                <a:gridCol w="787386">
                  <a:extLst>
                    <a:ext uri="{9D8B030D-6E8A-4147-A177-3AD203B41FA5}">
                      <a16:colId xmlns:a16="http://schemas.microsoft.com/office/drawing/2014/main" val="1955733239"/>
                    </a:ext>
                  </a:extLst>
                </a:gridCol>
                <a:gridCol w="786666">
                  <a:extLst>
                    <a:ext uri="{9D8B030D-6E8A-4147-A177-3AD203B41FA5}">
                      <a16:colId xmlns:a16="http://schemas.microsoft.com/office/drawing/2014/main" val="1676799974"/>
                    </a:ext>
                  </a:extLst>
                </a:gridCol>
                <a:gridCol w="787386">
                  <a:extLst>
                    <a:ext uri="{9D8B030D-6E8A-4147-A177-3AD203B41FA5}">
                      <a16:colId xmlns:a16="http://schemas.microsoft.com/office/drawing/2014/main" val="175866414"/>
                    </a:ext>
                  </a:extLst>
                </a:gridCol>
                <a:gridCol w="786666">
                  <a:extLst>
                    <a:ext uri="{9D8B030D-6E8A-4147-A177-3AD203B41FA5}">
                      <a16:colId xmlns:a16="http://schemas.microsoft.com/office/drawing/2014/main" val="1424575501"/>
                    </a:ext>
                  </a:extLst>
                </a:gridCol>
                <a:gridCol w="787386">
                  <a:extLst>
                    <a:ext uri="{9D8B030D-6E8A-4147-A177-3AD203B41FA5}">
                      <a16:colId xmlns:a16="http://schemas.microsoft.com/office/drawing/2014/main" val="1959078207"/>
                    </a:ext>
                  </a:extLst>
                </a:gridCol>
                <a:gridCol w="787386">
                  <a:extLst>
                    <a:ext uri="{9D8B030D-6E8A-4147-A177-3AD203B41FA5}">
                      <a16:colId xmlns:a16="http://schemas.microsoft.com/office/drawing/2014/main" val="1539400356"/>
                    </a:ext>
                  </a:extLst>
                </a:gridCol>
              </a:tblGrid>
              <a:tr h="346222">
                <a:tc rowSpan="2">
                  <a:txBody>
                    <a:bodyPr/>
                    <a:lstStyle/>
                    <a:p>
                      <a:pPr algn="ctr">
                        <a:lnSpc>
                          <a:spcPts val="1200"/>
                        </a:lnSpc>
                        <a:spcAft>
                          <a:spcPts val="600"/>
                        </a:spcAft>
                      </a:pPr>
                      <a:r>
                        <a:rPr lang="en-US" sz="1400" b="1" dirty="0">
                          <a:solidFill>
                            <a:schemeClr val="tx1"/>
                          </a:solidFill>
                          <a:effectLst/>
                          <a:latin typeface="+mn-lt"/>
                        </a:rPr>
                        <a:t>      Student Attendance</a:t>
                      </a:r>
                    </a:p>
                    <a:p>
                      <a:pPr algn="ctr">
                        <a:lnSpc>
                          <a:spcPts val="1200"/>
                        </a:lnSpc>
                        <a:spcAft>
                          <a:spcPts val="600"/>
                        </a:spcAft>
                      </a:pPr>
                      <a:r>
                        <a:rPr lang="en-US" sz="1400" b="1" dirty="0">
                          <a:solidFill>
                            <a:schemeClr val="tx1"/>
                          </a:solidFill>
                          <a:effectLst/>
                          <a:latin typeface="+mn-lt"/>
                        </a:rPr>
                        <a:t>      Rate by year level</a:t>
                      </a:r>
                    </a:p>
                    <a:p>
                      <a:pPr algn="ctr">
                        <a:lnSpc>
                          <a:spcPts val="1200"/>
                        </a:lnSpc>
                        <a:spcAft>
                          <a:spcPts val="600"/>
                        </a:spcAft>
                      </a:pPr>
                      <a:r>
                        <a:rPr lang="en-US" sz="1400" b="1" dirty="0">
                          <a:solidFill>
                            <a:schemeClr val="tx1"/>
                          </a:solidFill>
                          <a:effectLst/>
                          <a:latin typeface="+mn-lt"/>
                        </a:rPr>
                        <a:t> 2020</a:t>
                      </a:r>
                      <a:endParaRPr lang="en-AU" sz="1400" b="1" dirty="0">
                        <a:solidFill>
                          <a:schemeClr val="tx1"/>
                        </a:solidFill>
                        <a:effectLst/>
                        <a:latin typeface="+mn-lt"/>
                        <a:ea typeface="MS Mincho" panose="02020609040205080304" pitchFamily="49" charset="-128"/>
                      </a:endParaRPr>
                    </a:p>
                    <a:p>
                      <a:pPr>
                        <a:lnSpc>
                          <a:spcPts val="1200"/>
                        </a:lnSpc>
                        <a:spcAft>
                          <a:spcPts val="600"/>
                        </a:spcAft>
                      </a:pPr>
                      <a:endParaRPr lang="en-AU" sz="14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Prep</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1</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2</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3</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4</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5</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tc>
                  <a:txBody>
                    <a:bodyPr/>
                    <a:lstStyle/>
                    <a:p>
                      <a:pPr algn="ctr">
                        <a:lnSpc>
                          <a:spcPts val="1200"/>
                        </a:lnSpc>
                        <a:spcAft>
                          <a:spcPts val="600"/>
                        </a:spcAft>
                      </a:pPr>
                      <a:r>
                        <a:rPr lang="en-US" sz="1600" b="1" dirty="0">
                          <a:solidFill>
                            <a:schemeClr val="tx1"/>
                          </a:solidFill>
                          <a:effectLst/>
                          <a:latin typeface="+mn-lt"/>
                        </a:rPr>
                        <a:t>Year 6</a:t>
                      </a:r>
                      <a:endParaRPr lang="en-AU" sz="1600" b="1" dirty="0">
                        <a:solidFill>
                          <a:schemeClr val="tx1"/>
                        </a:solidFill>
                        <a:effectLst/>
                        <a:latin typeface="+mn-lt"/>
                        <a:ea typeface="MS Mincho" panose="02020609040205080304" pitchFamily="49" charset="-128"/>
                      </a:endParaRPr>
                    </a:p>
                  </a:txBody>
                  <a:tcPr marL="68400" marR="68580" marT="0" marB="0" anchor="b">
                    <a:solidFill>
                      <a:srgbClr val="00B0F0"/>
                    </a:solidFill>
                  </a:tcPr>
                </a:tc>
                <a:extLst>
                  <a:ext uri="{0D108BD9-81ED-4DB2-BD59-A6C34878D82A}">
                    <a16:rowId xmlns:a16="http://schemas.microsoft.com/office/drawing/2014/main" val="1700269394"/>
                  </a:ext>
                </a:extLst>
              </a:tr>
              <a:tr h="430753">
                <a:tc vMerge="1">
                  <a:txBody>
                    <a:bodyPr/>
                    <a:lstStyle/>
                    <a:p>
                      <a:pPr>
                        <a:lnSpc>
                          <a:spcPts val="1200"/>
                        </a:lnSpc>
                        <a:spcAft>
                          <a:spcPts val="600"/>
                        </a:spcAft>
                      </a:pPr>
                      <a:endParaRPr lang="en-US" sz="1600" b="1" dirty="0">
                        <a:solidFill>
                          <a:schemeClr val="tx1"/>
                        </a:solidFill>
                        <a:effectLst/>
                        <a:latin typeface="+mn-lt"/>
                      </a:endParaRPr>
                    </a:p>
                    <a:p>
                      <a:pPr algn="ctr">
                        <a:lnSpc>
                          <a:spcPts val="1200"/>
                        </a:lnSpc>
                        <a:spcAft>
                          <a:spcPts val="600"/>
                        </a:spcAft>
                      </a:pPr>
                      <a:r>
                        <a:rPr lang="en-US" sz="1800" b="1" dirty="0">
                          <a:solidFill>
                            <a:schemeClr val="tx1"/>
                          </a:solidFill>
                          <a:effectLst/>
                          <a:latin typeface="+mn-lt"/>
                        </a:rPr>
                        <a:t>Attendance Rate by</a:t>
                      </a:r>
                    </a:p>
                    <a:p>
                      <a:pPr algn="ctr">
                        <a:lnSpc>
                          <a:spcPts val="1200"/>
                        </a:lnSpc>
                        <a:spcAft>
                          <a:spcPts val="600"/>
                        </a:spcAft>
                      </a:pPr>
                      <a:r>
                        <a:rPr lang="en-US" sz="1800" b="1" dirty="0">
                          <a:solidFill>
                            <a:schemeClr val="tx1"/>
                          </a:solidFill>
                          <a:effectLst/>
                          <a:latin typeface="+mn-lt"/>
                        </a:rPr>
                        <a:t> year level 2020</a:t>
                      </a:r>
                      <a:endParaRPr lang="en-AU" sz="1800" b="1" dirty="0">
                        <a:solidFill>
                          <a:schemeClr val="tx1"/>
                        </a:solidFill>
                        <a:effectLst/>
                        <a:latin typeface="+mn-lt"/>
                        <a:ea typeface="MS Mincho" panose="02020609040205080304" pitchFamily="49" charset="-128"/>
                      </a:endParaRPr>
                    </a:p>
                  </a:txBody>
                  <a:tcPr marL="68580" marR="68580" marT="0" marB="0"/>
                </a:tc>
                <a:tc>
                  <a:txBody>
                    <a:bodyPr/>
                    <a:lstStyle/>
                    <a:p>
                      <a:pPr algn="ctr">
                        <a:lnSpc>
                          <a:spcPts val="1200"/>
                        </a:lnSpc>
                        <a:spcAft>
                          <a:spcPts val="600"/>
                        </a:spcAft>
                      </a:pPr>
                      <a:r>
                        <a:rPr lang="en-US" sz="1400" b="1" dirty="0">
                          <a:solidFill>
                            <a:schemeClr val="tx1"/>
                          </a:solidFill>
                          <a:effectLst/>
                          <a:latin typeface="+mn-lt"/>
                        </a:rPr>
                        <a:t>94%</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93%</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93%</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94%</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94%</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95%</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tc>
                  <a:txBody>
                    <a:bodyPr/>
                    <a:lstStyle/>
                    <a:p>
                      <a:pPr algn="ctr">
                        <a:lnSpc>
                          <a:spcPts val="1200"/>
                        </a:lnSpc>
                        <a:spcAft>
                          <a:spcPts val="600"/>
                        </a:spcAft>
                      </a:pPr>
                      <a:r>
                        <a:rPr lang="en-US" sz="1400" b="1" dirty="0">
                          <a:solidFill>
                            <a:schemeClr val="tx1"/>
                          </a:solidFill>
                          <a:effectLst/>
                          <a:latin typeface="+mn-lt"/>
                        </a:rPr>
                        <a:t>94%</a:t>
                      </a:r>
                      <a:endParaRPr lang="en-AU" sz="1400" b="1" dirty="0">
                        <a:solidFill>
                          <a:schemeClr val="tx1"/>
                        </a:solidFill>
                        <a:effectLst/>
                        <a:latin typeface="+mn-lt"/>
                        <a:ea typeface="MS Mincho" panose="02020609040205080304" pitchFamily="49" charset="-128"/>
                      </a:endParaRPr>
                    </a:p>
                  </a:txBody>
                  <a:tcPr marL="68400" marR="68580" marT="36195" marB="0" anchor="ctr">
                    <a:solidFill>
                      <a:srgbClr val="00B0F0"/>
                    </a:solidFill>
                  </a:tcPr>
                </a:tc>
                <a:extLst>
                  <a:ext uri="{0D108BD9-81ED-4DB2-BD59-A6C34878D82A}">
                    <a16:rowId xmlns:a16="http://schemas.microsoft.com/office/drawing/2014/main" val="3774016682"/>
                  </a:ext>
                </a:extLst>
              </a:tr>
            </a:tbl>
          </a:graphicData>
        </a:graphic>
      </p:graphicFrame>
      <p:pic>
        <p:nvPicPr>
          <p:cNvPr id="5" name="Audio Recording 15 Jun 2021 at 9:18:42 pm" descr="Audio Recording 15 Jun 2021 at 9:18:42 pm">
            <a:hlinkClick r:id="" action="ppaction://media"/>
            <a:extLst>
              <a:ext uri="{FF2B5EF4-FFF2-40B4-BE49-F238E27FC236}">
                <a16:creationId xmlns:a16="http://schemas.microsoft.com/office/drawing/2014/main" id="{6F1E4AA3-E28B-2143-AD91-696C1E6B1C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9973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7632859"/>
          </a:xfrm>
          <a:prstGeom prst="rect">
            <a:avLst/>
          </a:prstGeom>
          <a:noFill/>
        </p:spPr>
        <p:txBody>
          <a:bodyPr wrap="square" rtlCol="0">
            <a:spAutoFit/>
          </a:bodyPr>
          <a:lstStyle/>
          <a:p>
            <a:pPr algn="ctr"/>
            <a:r>
              <a:rPr lang="en-US" sz="2400" b="1" dirty="0"/>
              <a:t>Student wellbeing</a:t>
            </a:r>
          </a:p>
          <a:p>
            <a:pPr algn="ctr"/>
            <a:endParaRPr lang="en-AU" sz="1600" b="1" dirty="0"/>
          </a:p>
          <a:p>
            <a:pPr algn="ctr"/>
            <a:r>
              <a:rPr lang="en-US" b="1" dirty="0"/>
              <a:t>Student Attitudes to School – Sense of Connectedness to school</a:t>
            </a:r>
            <a:endParaRPr lang="en-AU" b="1" dirty="0"/>
          </a:p>
          <a:p>
            <a:pPr algn="ctr"/>
            <a:r>
              <a:rPr lang="en-US" dirty="0"/>
              <a:t>The percent endorsement on Sense of Connectedness (</a:t>
            </a:r>
            <a:r>
              <a:rPr lang="en-AU" dirty="0"/>
              <a:t>students feel personally accepted, respected, included, and supported by others in the school social environment). Students who feel connected to their school are generally more engaged with their education, have greater wellbeing and higher achievement outcomes</a:t>
            </a:r>
            <a:r>
              <a:rPr lang="en-US" dirty="0"/>
              <a:t> (sense of belonging) factor, as reported in the Students Attitudes to School. Survey </a:t>
            </a:r>
            <a:endParaRPr lang="en-AU"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8" name="Chart 7">
            <a:extLst>
              <a:ext uri="{FF2B5EF4-FFF2-40B4-BE49-F238E27FC236}">
                <a16:creationId xmlns:a16="http://schemas.microsoft.com/office/drawing/2014/main" id="{BADAC144-383A-407D-9123-32FCFE8EBB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9783276"/>
              </p:ext>
            </p:extLst>
          </p:nvPr>
        </p:nvGraphicFramePr>
        <p:xfrm>
          <a:off x="2248930" y="3739411"/>
          <a:ext cx="4955059" cy="2458995"/>
        </p:xfrm>
        <a:graphic>
          <a:graphicData uri="http://schemas.openxmlformats.org/drawingml/2006/chart">
            <c:chart xmlns:c="http://schemas.openxmlformats.org/drawingml/2006/chart" xmlns:r="http://schemas.openxmlformats.org/officeDocument/2006/relationships" r:id="rId5"/>
          </a:graphicData>
        </a:graphic>
      </p:graphicFrame>
      <p:pic>
        <p:nvPicPr>
          <p:cNvPr id="5" name="Audio Recording 15 Jun 2021 at 9:20:00 pm" descr="Audio Recording 15 Jun 2021 at 9:20:00 pm">
            <a:hlinkClick r:id="" action="ppaction://media"/>
            <a:extLst>
              <a:ext uri="{FF2B5EF4-FFF2-40B4-BE49-F238E27FC236}">
                <a16:creationId xmlns:a16="http://schemas.microsoft.com/office/drawing/2014/main" id="{920E1FD6-AE90-6E46-AE48-4CEE6D70F9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6171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7909858"/>
          </a:xfrm>
          <a:prstGeom prst="rect">
            <a:avLst/>
          </a:prstGeom>
          <a:noFill/>
        </p:spPr>
        <p:txBody>
          <a:bodyPr wrap="square" rtlCol="0">
            <a:spAutoFit/>
          </a:bodyPr>
          <a:lstStyle/>
          <a:p>
            <a:pPr algn="ctr"/>
            <a:r>
              <a:rPr lang="en-US" sz="2400" b="1" dirty="0"/>
              <a:t>Student wellbeing</a:t>
            </a:r>
          </a:p>
          <a:p>
            <a:pPr algn="ctr"/>
            <a:endParaRPr lang="en-AU" sz="1600" b="1" dirty="0"/>
          </a:p>
          <a:p>
            <a:pPr algn="ctr"/>
            <a:r>
              <a:rPr lang="en-US" b="1" dirty="0"/>
              <a:t>Student Attitudes to School – Management of Bullying</a:t>
            </a:r>
            <a:endParaRPr lang="en-AU" b="1" dirty="0"/>
          </a:p>
          <a:p>
            <a:pPr algn="ctr"/>
            <a:r>
              <a:rPr lang="en-US" dirty="0"/>
              <a:t>The percent endorsement on Management of Bullying factor, as reported in the Students Attitudes to School Survey (Year 4 to Year 6) completed annually by Victorian Government school students, indicates the percent of positive responses (agree or strongly agree).</a:t>
            </a:r>
          </a:p>
          <a:p>
            <a:pPr algn="ctr"/>
            <a:endParaRPr lang="en-US" dirty="0"/>
          </a:p>
          <a:p>
            <a:pPr algn="ctr"/>
            <a:endParaRPr lang="en-AU" dirty="0"/>
          </a:p>
          <a:p>
            <a:pPr algn="ctr"/>
            <a:endParaRPr lang="en-AU"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6" name="Chart 5">
            <a:extLst>
              <a:ext uri="{FF2B5EF4-FFF2-40B4-BE49-F238E27FC236}">
                <a16:creationId xmlns:a16="http://schemas.microsoft.com/office/drawing/2014/main" id="{4F6528F7-58E4-40FE-ADBE-1D534E1244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2489503"/>
              </p:ext>
            </p:extLst>
          </p:nvPr>
        </p:nvGraphicFramePr>
        <p:xfrm>
          <a:off x="1631092" y="3336325"/>
          <a:ext cx="5461686" cy="2681416"/>
        </p:xfrm>
        <a:graphic>
          <a:graphicData uri="http://schemas.openxmlformats.org/drawingml/2006/chart">
            <c:chart xmlns:c="http://schemas.openxmlformats.org/drawingml/2006/chart" xmlns:r="http://schemas.openxmlformats.org/officeDocument/2006/relationships" r:id="rId5"/>
          </a:graphicData>
        </a:graphic>
      </p:graphicFrame>
      <p:pic>
        <p:nvPicPr>
          <p:cNvPr id="7" name="Audio Recording 15 Jun 2021 at 9:27:25 pm" descr="Audio Recording 15 Jun 2021 at 9:27:25 pm">
            <a:hlinkClick r:id="" action="ppaction://media"/>
            <a:extLst>
              <a:ext uri="{FF2B5EF4-FFF2-40B4-BE49-F238E27FC236}">
                <a16:creationId xmlns:a16="http://schemas.microsoft.com/office/drawing/2014/main" id="{1BC16AD0-C3DD-AC46-8B89-23CB9C1044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016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951470" y="928555"/>
            <a:ext cx="8032424" cy="8586966"/>
          </a:xfrm>
          <a:prstGeom prst="rect">
            <a:avLst/>
          </a:prstGeom>
          <a:noFill/>
        </p:spPr>
        <p:txBody>
          <a:bodyPr wrap="square" rtlCol="0">
            <a:spAutoFit/>
          </a:bodyPr>
          <a:lstStyle/>
          <a:p>
            <a:pPr algn="ctr"/>
            <a:endParaRPr lang="en-US" b="1" dirty="0"/>
          </a:p>
          <a:p>
            <a:pPr algn="ctr"/>
            <a:endParaRPr lang="en-US" b="1" dirty="0"/>
          </a:p>
          <a:p>
            <a:pPr algn="ctr"/>
            <a:r>
              <a:rPr lang="en-US" sz="2000" b="1" dirty="0"/>
              <a:t>2020 School Financial Performance</a:t>
            </a:r>
          </a:p>
          <a:p>
            <a:pPr algn="ctr"/>
            <a:r>
              <a:rPr lang="en-US" sz="2000" b="1" dirty="0"/>
              <a:t> </a:t>
            </a:r>
          </a:p>
          <a:p>
            <a:pPr algn="ctr"/>
            <a:r>
              <a:rPr lang="en-US" sz="2000" b="1" dirty="0"/>
              <a:t>&amp;</a:t>
            </a:r>
          </a:p>
          <a:p>
            <a:pPr algn="ctr"/>
            <a:r>
              <a:rPr lang="en-US" sz="2000" b="1" dirty="0"/>
              <a:t> </a:t>
            </a:r>
          </a:p>
          <a:p>
            <a:pPr algn="ctr"/>
            <a:r>
              <a:rPr lang="en-US" sz="2000" b="1" dirty="0"/>
              <a:t>School Financial Position as at 31 December 2020 </a:t>
            </a:r>
          </a:p>
          <a:p>
            <a:endParaRPr lang="en-US"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6" name="Audio Recording 13 Jul 2021 at 2:17:25 pm" descr="Audio Recording 13 Jul 2021 at 2:17:25 pm">
            <a:hlinkClick r:id="" action="ppaction://media"/>
            <a:extLst>
              <a:ext uri="{FF2B5EF4-FFF2-40B4-BE49-F238E27FC236}">
                <a16:creationId xmlns:a16="http://schemas.microsoft.com/office/drawing/2014/main" id="{4CA5BB92-79CC-2345-8A39-F3E2EB2AE5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3688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951470" y="928555"/>
            <a:ext cx="8032424" cy="7232749"/>
          </a:xfrm>
          <a:prstGeom prst="rect">
            <a:avLst/>
          </a:prstGeom>
          <a:noFill/>
        </p:spPr>
        <p:txBody>
          <a:bodyPr wrap="square" rtlCol="0">
            <a:spAutoFit/>
          </a:bodyPr>
          <a:lstStyle/>
          <a:p>
            <a:pPr algn="ctr"/>
            <a:r>
              <a:rPr lang="en-US" b="1" dirty="0"/>
              <a:t>Financial Performance </a:t>
            </a:r>
          </a:p>
          <a:p>
            <a:pPr algn="ctr"/>
            <a:r>
              <a:rPr lang="en-US" dirty="0"/>
              <a:t>Operating Statement Summary for the Year Ending 31 December 2020</a:t>
            </a:r>
          </a:p>
          <a:p>
            <a:pPr algn="ctr"/>
            <a:endParaRPr lang="en-AU" sz="1600" b="1" cap="all" dirty="0"/>
          </a:p>
          <a:p>
            <a:pPr algn="ctr"/>
            <a:endParaRPr lang="en-US" b="1" dirty="0"/>
          </a:p>
          <a:p>
            <a:pPr algn="ctr"/>
            <a:endParaRPr lang="en-US"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graphicFrame>
        <p:nvGraphicFramePr>
          <p:cNvPr id="5" name="Table 4">
            <a:extLst>
              <a:ext uri="{FF2B5EF4-FFF2-40B4-BE49-F238E27FC236}">
                <a16:creationId xmlns:a16="http://schemas.microsoft.com/office/drawing/2014/main" id="{C817321D-8134-C241-AEFC-CBD3CA96C17C}"/>
              </a:ext>
            </a:extLst>
          </p:cNvPr>
          <p:cNvGraphicFramePr>
            <a:graphicFrameLocks noGrp="1"/>
          </p:cNvGraphicFramePr>
          <p:nvPr>
            <p:extLst>
              <p:ext uri="{D42A27DB-BD31-4B8C-83A1-F6EECF244321}">
                <p14:modId xmlns:p14="http://schemas.microsoft.com/office/powerpoint/2010/main" val="3995547266"/>
              </p:ext>
            </p:extLst>
          </p:nvPr>
        </p:nvGraphicFramePr>
        <p:xfrm>
          <a:off x="630594" y="1747970"/>
          <a:ext cx="2743200" cy="2201773"/>
        </p:xfrm>
        <a:graphic>
          <a:graphicData uri="http://schemas.openxmlformats.org/drawingml/2006/table">
            <a:tbl>
              <a:tblPr firstRow="1" firstCol="1" bandRow="1">
                <a:tableStyleId>{5C22544A-7EE6-4342-B048-85BDC9FD1C3A}</a:tableStyleId>
              </a:tblPr>
              <a:tblGrid>
                <a:gridCol w="1353168">
                  <a:extLst>
                    <a:ext uri="{9D8B030D-6E8A-4147-A177-3AD203B41FA5}">
                      <a16:colId xmlns:a16="http://schemas.microsoft.com/office/drawing/2014/main" val="2192481076"/>
                    </a:ext>
                  </a:extLst>
                </a:gridCol>
                <a:gridCol w="1390032">
                  <a:extLst>
                    <a:ext uri="{9D8B030D-6E8A-4147-A177-3AD203B41FA5}">
                      <a16:colId xmlns:a16="http://schemas.microsoft.com/office/drawing/2014/main" val="556827619"/>
                    </a:ext>
                  </a:extLst>
                </a:gridCol>
              </a:tblGrid>
              <a:tr h="196895">
                <a:tc>
                  <a:txBody>
                    <a:bodyPr/>
                    <a:lstStyle/>
                    <a:p>
                      <a:pPr>
                        <a:lnSpc>
                          <a:spcPts val="1200"/>
                        </a:lnSpc>
                        <a:spcBef>
                          <a:spcPts val="200"/>
                        </a:spcBef>
                        <a:spcAft>
                          <a:spcPts val="200"/>
                        </a:spcAft>
                      </a:pPr>
                      <a:r>
                        <a:rPr lang="en-AU" sz="900" dirty="0">
                          <a:solidFill>
                            <a:srgbClr val="FFFFFF"/>
                          </a:solidFill>
                          <a:effectLst/>
                        </a:rPr>
                        <a:t>Revenue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Bef>
                          <a:spcPts val="200"/>
                        </a:spcBef>
                        <a:spcAft>
                          <a:spcPts val="200"/>
                        </a:spcAft>
                      </a:pPr>
                      <a:r>
                        <a:rPr lang="en-AU" sz="900" dirty="0">
                          <a:effectLst/>
                        </a:rPr>
                        <a:t>Actual</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695557713"/>
                  </a:ext>
                </a:extLst>
              </a:tr>
              <a:tr h="196895">
                <a:tc>
                  <a:txBody>
                    <a:bodyPr/>
                    <a:lstStyle/>
                    <a:p>
                      <a:pPr>
                        <a:lnSpc>
                          <a:spcPts val="1200"/>
                        </a:lnSpc>
                        <a:spcBef>
                          <a:spcPts val="200"/>
                        </a:spcBef>
                        <a:spcAft>
                          <a:spcPts val="200"/>
                        </a:spcAft>
                      </a:pPr>
                      <a:r>
                        <a:rPr lang="en-AU" sz="900" dirty="0">
                          <a:solidFill>
                            <a:srgbClr val="FFFFFF"/>
                          </a:solidFill>
                          <a:effectLst/>
                        </a:rPr>
                        <a:t>Student Resource Package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$10,829,634</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886496102"/>
                  </a:ext>
                </a:extLst>
              </a:tr>
              <a:tr h="312675">
                <a:tc>
                  <a:txBody>
                    <a:bodyPr/>
                    <a:lstStyle/>
                    <a:p>
                      <a:pPr>
                        <a:lnSpc>
                          <a:spcPts val="1200"/>
                        </a:lnSpc>
                        <a:spcBef>
                          <a:spcPts val="200"/>
                        </a:spcBef>
                        <a:spcAft>
                          <a:spcPts val="200"/>
                        </a:spcAft>
                      </a:pPr>
                      <a:r>
                        <a:rPr lang="en-AU" sz="900" dirty="0">
                          <a:solidFill>
                            <a:srgbClr val="FFFFFF"/>
                          </a:solidFill>
                          <a:effectLst/>
                        </a:rPr>
                        <a:t>Government Provided DET Grants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$917,927</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893450684"/>
                  </a:ext>
                </a:extLst>
              </a:tr>
              <a:tr h="312675">
                <a:tc>
                  <a:txBody>
                    <a:bodyPr/>
                    <a:lstStyle/>
                    <a:p>
                      <a:pPr>
                        <a:lnSpc>
                          <a:spcPts val="1200"/>
                        </a:lnSpc>
                        <a:spcBef>
                          <a:spcPts val="200"/>
                        </a:spcBef>
                        <a:spcAft>
                          <a:spcPts val="200"/>
                        </a:spcAft>
                      </a:pPr>
                      <a:r>
                        <a:rPr lang="en-AU" sz="900" dirty="0">
                          <a:solidFill>
                            <a:srgbClr val="FFFFFF"/>
                          </a:solidFill>
                          <a:effectLst/>
                        </a:rPr>
                        <a:t>Government Grants Commonwealth</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$14,450</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582930512"/>
                  </a:ext>
                </a:extLst>
              </a:tr>
              <a:tr h="196895">
                <a:tc>
                  <a:txBody>
                    <a:bodyPr/>
                    <a:lstStyle/>
                    <a:p>
                      <a:pPr>
                        <a:lnSpc>
                          <a:spcPts val="1200"/>
                        </a:lnSpc>
                        <a:spcBef>
                          <a:spcPts val="200"/>
                        </a:spcBef>
                        <a:spcAft>
                          <a:spcPts val="200"/>
                        </a:spcAft>
                      </a:pPr>
                      <a:r>
                        <a:rPr lang="en-AU" sz="900" dirty="0">
                          <a:solidFill>
                            <a:srgbClr val="FFFFFF"/>
                          </a:solidFill>
                          <a:effectLst/>
                        </a:rPr>
                        <a:t>Government Grants State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84745130"/>
                  </a:ext>
                </a:extLst>
              </a:tr>
              <a:tr h="196895">
                <a:tc>
                  <a:txBody>
                    <a:bodyPr/>
                    <a:lstStyle/>
                    <a:p>
                      <a:pPr>
                        <a:lnSpc>
                          <a:spcPts val="1200"/>
                        </a:lnSpc>
                        <a:spcBef>
                          <a:spcPts val="200"/>
                        </a:spcBef>
                        <a:spcAft>
                          <a:spcPts val="200"/>
                        </a:spcAft>
                      </a:pPr>
                      <a:r>
                        <a:rPr lang="en-AU" sz="900" dirty="0">
                          <a:solidFill>
                            <a:srgbClr val="FFFFFF"/>
                          </a:solidFill>
                          <a:effectLst/>
                        </a:rPr>
                        <a:t>Revenue Other</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$18,658</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885466520"/>
                  </a:ext>
                </a:extLst>
              </a:tr>
              <a:tr h="196895">
                <a:tc>
                  <a:txBody>
                    <a:bodyPr/>
                    <a:lstStyle/>
                    <a:p>
                      <a:pPr>
                        <a:lnSpc>
                          <a:spcPts val="1200"/>
                        </a:lnSpc>
                        <a:spcBef>
                          <a:spcPts val="200"/>
                        </a:spcBef>
                        <a:spcAft>
                          <a:spcPts val="200"/>
                        </a:spcAft>
                      </a:pPr>
                      <a:r>
                        <a:rPr lang="en-AU" sz="900" dirty="0">
                          <a:solidFill>
                            <a:srgbClr val="FFFFFF"/>
                          </a:solidFill>
                          <a:effectLst/>
                        </a:rPr>
                        <a:t>Locally Raised Funds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$249,252</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010522209"/>
                  </a:ext>
                </a:extLst>
              </a:tr>
              <a:tr h="196895">
                <a:tc>
                  <a:txBody>
                    <a:bodyPr/>
                    <a:lstStyle/>
                    <a:p>
                      <a:pPr>
                        <a:lnSpc>
                          <a:spcPts val="1200"/>
                        </a:lnSpc>
                        <a:spcBef>
                          <a:spcPts val="200"/>
                        </a:spcBef>
                        <a:spcAft>
                          <a:spcPts val="200"/>
                        </a:spcAft>
                      </a:pPr>
                      <a:r>
                        <a:rPr lang="en-AU" sz="900" dirty="0">
                          <a:solidFill>
                            <a:srgbClr val="FFFFFF"/>
                          </a:solidFill>
                          <a:effectLst/>
                        </a:rPr>
                        <a:t>Capital Grants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258443630"/>
                  </a:ext>
                </a:extLst>
              </a:tr>
              <a:tr h="196895">
                <a:tc>
                  <a:txBody>
                    <a:bodyPr/>
                    <a:lstStyle/>
                    <a:p>
                      <a:pPr>
                        <a:lnSpc>
                          <a:spcPts val="1200"/>
                        </a:lnSpc>
                        <a:spcBef>
                          <a:spcPts val="200"/>
                        </a:spcBef>
                        <a:spcAft>
                          <a:spcPts val="200"/>
                        </a:spcAft>
                      </a:pPr>
                      <a:r>
                        <a:rPr lang="en-AU" sz="900" dirty="0">
                          <a:solidFill>
                            <a:srgbClr val="FFFFFF"/>
                          </a:solidFill>
                          <a:effectLst/>
                        </a:rPr>
                        <a:t>Total Operating Revenue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$12,029,920</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849496717"/>
                  </a:ext>
                </a:extLst>
              </a:tr>
            </a:tbl>
          </a:graphicData>
        </a:graphic>
      </p:graphicFrame>
      <p:graphicFrame>
        <p:nvGraphicFramePr>
          <p:cNvPr id="6" name="Table 5">
            <a:extLst>
              <a:ext uri="{FF2B5EF4-FFF2-40B4-BE49-F238E27FC236}">
                <a16:creationId xmlns:a16="http://schemas.microsoft.com/office/drawing/2014/main" id="{291052A6-51D5-DC4F-83C0-569D19115EFD}"/>
              </a:ext>
            </a:extLst>
          </p:cNvPr>
          <p:cNvGraphicFramePr>
            <a:graphicFrameLocks noGrp="1"/>
          </p:cNvGraphicFramePr>
          <p:nvPr>
            <p:extLst>
              <p:ext uri="{D42A27DB-BD31-4B8C-83A1-F6EECF244321}">
                <p14:modId xmlns:p14="http://schemas.microsoft.com/office/powerpoint/2010/main" val="3954670796"/>
              </p:ext>
            </p:extLst>
          </p:nvPr>
        </p:nvGraphicFramePr>
        <p:xfrm>
          <a:off x="593124" y="4352912"/>
          <a:ext cx="2780670" cy="1582231"/>
        </p:xfrm>
        <a:graphic>
          <a:graphicData uri="http://schemas.openxmlformats.org/drawingml/2006/table">
            <a:tbl>
              <a:tblPr firstRow="1" firstCol="1" bandRow="1">
                <a:tableStyleId>{5C22544A-7EE6-4342-B048-85BDC9FD1C3A}</a:tableStyleId>
              </a:tblPr>
              <a:tblGrid>
                <a:gridCol w="1174716">
                  <a:extLst>
                    <a:ext uri="{9D8B030D-6E8A-4147-A177-3AD203B41FA5}">
                      <a16:colId xmlns:a16="http://schemas.microsoft.com/office/drawing/2014/main" val="3295501036"/>
                    </a:ext>
                  </a:extLst>
                </a:gridCol>
                <a:gridCol w="1605954">
                  <a:extLst>
                    <a:ext uri="{9D8B030D-6E8A-4147-A177-3AD203B41FA5}">
                      <a16:colId xmlns:a16="http://schemas.microsoft.com/office/drawing/2014/main" val="2635854370"/>
                    </a:ext>
                  </a:extLst>
                </a:gridCol>
              </a:tblGrid>
              <a:tr h="0">
                <a:tc>
                  <a:txBody>
                    <a:bodyPr/>
                    <a:lstStyle/>
                    <a:p>
                      <a:pPr>
                        <a:lnSpc>
                          <a:spcPts val="1200"/>
                        </a:lnSpc>
                        <a:spcBef>
                          <a:spcPts val="200"/>
                        </a:spcBef>
                        <a:spcAft>
                          <a:spcPts val="200"/>
                        </a:spcAft>
                      </a:pPr>
                      <a:r>
                        <a:rPr lang="en-AU" sz="900" dirty="0">
                          <a:effectLst/>
                        </a:rPr>
                        <a:t>Equity  Funding</a:t>
                      </a:r>
                      <a:endParaRPr lang="en-AU" sz="900" dirty="0">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Bef>
                          <a:spcPts val="200"/>
                        </a:spcBef>
                        <a:spcAft>
                          <a:spcPts val="200"/>
                        </a:spcAft>
                      </a:pPr>
                      <a:r>
                        <a:rPr lang="en-AU" sz="900" dirty="0">
                          <a:effectLst/>
                        </a:rPr>
                        <a:t>Actual</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55540722"/>
                  </a:ext>
                </a:extLst>
              </a:tr>
              <a:tr h="180340">
                <a:tc>
                  <a:txBody>
                    <a:bodyPr/>
                    <a:lstStyle/>
                    <a:p>
                      <a:pPr>
                        <a:lnSpc>
                          <a:spcPts val="1200"/>
                        </a:lnSpc>
                        <a:spcBef>
                          <a:spcPts val="200"/>
                        </a:spcBef>
                        <a:spcAft>
                          <a:spcPts val="200"/>
                        </a:spcAft>
                      </a:pPr>
                      <a:r>
                        <a:rPr lang="en-AU" sz="900" dirty="0">
                          <a:solidFill>
                            <a:srgbClr val="FFFFFF"/>
                          </a:solidFill>
                          <a:effectLst/>
                        </a:rPr>
                        <a:t>Equity (Social Disadvantage)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$321,255</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158661417"/>
                  </a:ext>
                </a:extLst>
              </a:tr>
              <a:tr h="180340">
                <a:tc>
                  <a:txBody>
                    <a:bodyPr/>
                    <a:lstStyle/>
                    <a:p>
                      <a:pPr>
                        <a:lnSpc>
                          <a:spcPts val="1200"/>
                        </a:lnSpc>
                        <a:spcBef>
                          <a:spcPts val="200"/>
                        </a:spcBef>
                        <a:spcAft>
                          <a:spcPts val="200"/>
                        </a:spcAft>
                      </a:pPr>
                      <a:r>
                        <a:rPr lang="en-AU" sz="900" dirty="0">
                          <a:solidFill>
                            <a:srgbClr val="FFFFFF"/>
                          </a:solidFill>
                          <a:effectLst/>
                        </a:rPr>
                        <a:t>Equity (Catch Up)</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56215791"/>
                  </a:ext>
                </a:extLst>
              </a:tr>
              <a:tr h="180340">
                <a:tc>
                  <a:txBody>
                    <a:bodyPr/>
                    <a:lstStyle/>
                    <a:p>
                      <a:pPr>
                        <a:lnSpc>
                          <a:spcPts val="1200"/>
                        </a:lnSpc>
                        <a:spcBef>
                          <a:spcPts val="200"/>
                        </a:spcBef>
                        <a:spcAft>
                          <a:spcPts val="200"/>
                        </a:spcAft>
                      </a:pPr>
                      <a:r>
                        <a:rPr lang="en-AU" sz="900" dirty="0">
                          <a:solidFill>
                            <a:srgbClr val="FFFFFF"/>
                          </a:solidFill>
                          <a:effectLst/>
                        </a:rPr>
                        <a:t>Transition Funding</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890741474"/>
                  </a:ext>
                </a:extLst>
              </a:tr>
              <a:tr h="77798">
                <a:tc>
                  <a:txBody>
                    <a:bodyPr/>
                    <a:lstStyle/>
                    <a:p>
                      <a:pPr>
                        <a:lnSpc>
                          <a:spcPts val="1200"/>
                        </a:lnSpc>
                        <a:spcBef>
                          <a:spcPts val="200"/>
                        </a:spcBef>
                        <a:spcAft>
                          <a:spcPts val="200"/>
                        </a:spcAft>
                      </a:pPr>
                      <a:r>
                        <a:rPr lang="en-AU" sz="900" dirty="0">
                          <a:solidFill>
                            <a:srgbClr val="FFFFFF"/>
                          </a:solidFill>
                          <a:effectLst/>
                        </a:rPr>
                        <a:t>Equity (Social Disadvantage – Extraordinary Growth)</a:t>
                      </a: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348373514"/>
                  </a:ext>
                </a:extLst>
              </a:tr>
              <a:tr h="180340">
                <a:tc>
                  <a:txBody>
                    <a:bodyPr/>
                    <a:lstStyle/>
                    <a:p>
                      <a:pPr>
                        <a:lnSpc>
                          <a:spcPts val="1200"/>
                        </a:lnSpc>
                        <a:spcBef>
                          <a:spcPts val="200"/>
                        </a:spcBef>
                        <a:spcAft>
                          <a:spcPts val="200"/>
                        </a:spcAft>
                      </a:pPr>
                      <a:r>
                        <a:rPr lang="en-AU" sz="900" dirty="0">
                          <a:solidFill>
                            <a:srgbClr val="FFFFFF"/>
                          </a:solidFill>
                          <a:effectLst/>
                        </a:rPr>
                        <a:t>Equity Total</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$321,255</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713180076"/>
                  </a:ext>
                </a:extLst>
              </a:tr>
            </a:tbl>
          </a:graphicData>
        </a:graphic>
      </p:graphicFrame>
      <p:graphicFrame>
        <p:nvGraphicFramePr>
          <p:cNvPr id="7" name="Table 6">
            <a:extLst>
              <a:ext uri="{FF2B5EF4-FFF2-40B4-BE49-F238E27FC236}">
                <a16:creationId xmlns:a16="http://schemas.microsoft.com/office/drawing/2014/main" id="{9CB21922-58B9-E346-8DB4-F05371CDEB6B}"/>
              </a:ext>
            </a:extLst>
          </p:cNvPr>
          <p:cNvGraphicFramePr>
            <a:graphicFrameLocks noGrp="1"/>
          </p:cNvGraphicFramePr>
          <p:nvPr>
            <p:extLst>
              <p:ext uri="{D42A27DB-BD31-4B8C-83A1-F6EECF244321}">
                <p14:modId xmlns:p14="http://schemas.microsoft.com/office/powerpoint/2010/main" val="4115945863"/>
              </p:ext>
            </p:extLst>
          </p:nvPr>
        </p:nvGraphicFramePr>
        <p:xfrm>
          <a:off x="3779740" y="1748428"/>
          <a:ext cx="4733666" cy="3824034"/>
        </p:xfrm>
        <a:graphic>
          <a:graphicData uri="http://schemas.openxmlformats.org/drawingml/2006/table">
            <a:tbl>
              <a:tblPr firstRow="1" firstCol="1" bandRow="1">
                <a:tableStyleId>{5C22544A-7EE6-4342-B048-85BDC9FD1C3A}</a:tableStyleId>
              </a:tblPr>
              <a:tblGrid>
                <a:gridCol w="3359009">
                  <a:extLst>
                    <a:ext uri="{9D8B030D-6E8A-4147-A177-3AD203B41FA5}">
                      <a16:colId xmlns:a16="http://schemas.microsoft.com/office/drawing/2014/main" val="2604977691"/>
                    </a:ext>
                  </a:extLst>
                </a:gridCol>
                <a:gridCol w="1374657">
                  <a:extLst>
                    <a:ext uri="{9D8B030D-6E8A-4147-A177-3AD203B41FA5}">
                      <a16:colId xmlns:a16="http://schemas.microsoft.com/office/drawing/2014/main" val="1742459591"/>
                    </a:ext>
                  </a:extLst>
                </a:gridCol>
              </a:tblGrid>
              <a:tr h="180340">
                <a:tc>
                  <a:txBody>
                    <a:bodyPr/>
                    <a:lstStyle/>
                    <a:p>
                      <a:pPr>
                        <a:lnSpc>
                          <a:spcPts val="1200"/>
                        </a:lnSpc>
                        <a:spcBef>
                          <a:spcPts val="200"/>
                        </a:spcBef>
                        <a:spcAft>
                          <a:spcPts val="200"/>
                        </a:spcAft>
                      </a:pPr>
                      <a:r>
                        <a:rPr lang="en-AU" sz="900" dirty="0">
                          <a:solidFill>
                            <a:srgbClr val="FFFFFF"/>
                          </a:solidFill>
                          <a:effectLst/>
                        </a:rPr>
                        <a:t>Expenditure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Bef>
                          <a:spcPts val="200"/>
                        </a:spcBef>
                        <a:spcAft>
                          <a:spcPts val="200"/>
                        </a:spcAft>
                      </a:pPr>
                      <a:r>
                        <a:rPr lang="en-AU" sz="900" dirty="0">
                          <a:effectLst/>
                        </a:rPr>
                        <a:t>Actual</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432891516"/>
                  </a:ext>
                </a:extLst>
              </a:tr>
              <a:tr h="180340">
                <a:tc>
                  <a:txBody>
                    <a:bodyPr/>
                    <a:lstStyle/>
                    <a:p>
                      <a:pPr>
                        <a:lnSpc>
                          <a:spcPts val="1200"/>
                        </a:lnSpc>
                        <a:spcBef>
                          <a:spcPts val="200"/>
                        </a:spcBef>
                        <a:spcAft>
                          <a:spcPts val="200"/>
                        </a:spcAft>
                      </a:pPr>
                      <a:r>
                        <a:rPr lang="en-AU" sz="900" dirty="0">
                          <a:solidFill>
                            <a:srgbClr val="FFFFFF"/>
                          </a:solidFill>
                          <a:effectLst/>
                        </a:rPr>
                        <a:t>Student Resource Package </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$10,096,183</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023827226"/>
                  </a:ext>
                </a:extLst>
              </a:tr>
              <a:tr h="180340">
                <a:tc>
                  <a:txBody>
                    <a:bodyPr/>
                    <a:lstStyle/>
                    <a:p>
                      <a:pPr>
                        <a:lnSpc>
                          <a:spcPts val="1200"/>
                        </a:lnSpc>
                        <a:spcBef>
                          <a:spcPts val="200"/>
                        </a:spcBef>
                        <a:spcAft>
                          <a:spcPts val="200"/>
                        </a:spcAft>
                      </a:pPr>
                      <a:r>
                        <a:rPr lang="en-AU" sz="900" dirty="0">
                          <a:solidFill>
                            <a:srgbClr val="FFFFFF"/>
                          </a:solidFill>
                          <a:effectLst/>
                        </a:rPr>
                        <a:t>Adjustments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853028087"/>
                  </a:ext>
                </a:extLst>
              </a:tr>
              <a:tr h="180340">
                <a:tc>
                  <a:txBody>
                    <a:bodyPr/>
                    <a:lstStyle/>
                    <a:p>
                      <a:pPr>
                        <a:lnSpc>
                          <a:spcPts val="1200"/>
                        </a:lnSpc>
                        <a:spcBef>
                          <a:spcPts val="200"/>
                        </a:spcBef>
                        <a:spcAft>
                          <a:spcPts val="200"/>
                        </a:spcAft>
                      </a:pPr>
                      <a:r>
                        <a:rPr lang="en-AU" sz="900" dirty="0">
                          <a:solidFill>
                            <a:srgbClr val="FFFFFF"/>
                          </a:solidFill>
                          <a:effectLst/>
                        </a:rPr>
                        <a:t>Books &amp; Publications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$4,163</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271571630"/>
                  </a:ext>
                </a:extLst>
              </a:tr>
              <a:tr h="180340">
                <a:tc>
                  <a:txBody>
                    <a:bodyPr/>
                    <a:lstStyle/>
                    <a:p>
                      <a:pPr>
                        <a:lnSpc>
                          <a:spcPts val="1200"/>
                        </a:lnSpc>
                        <a:spcBef>
                          <a:spcPts val="200"/>
                        </a:spcBef>
                        <a:spcAft>
                          <a:spcPts val="200"/>
                        </a:spcAft>
                      </a:pPr>
                      <a:r>
                        <a:rPr lang="en-AU" sz="900" dirty="0">
                          <a:solidFill>
                            <a:srgbClr val="FFFFFF"/>
                          </a:solidFill>
                          <a:effectLst/>
                        </a:rPr>
                        <a:t>Camps/Excursions/Activities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$12,376</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278575353"/>
                  </a:ext>
                </a:extLst>
              </a:tr>
              <a:tr h="180340">
                <a:tc>
                  <a:txBody>
                    <a:bodyPr/>
                    <a:lstStyle/>
                    <a:p>
                      <a:pPr>
                        <a:lnSpc>
                          <a:spcPts val="1200"/>
                        </a:lnSpc>
                        <a:spcBef>
                          <a:spcPts val="200"/>
                        </a:spcBef>
                        <a:spcAft>
                          <a:spcPts val="200"/>
                        </a:spcAft>
                      </a:pPr>
                      <a:r>
                        <a:rPr lang="en-AU" sz="900" dirty="0">
                          <a:solidFill>
                            <a:srgbClr val="FFFFFF"/>
                          </a:solidFill>
                          <a:effectLst/>
                        </a:rPr>
                        <a:t>Communication Costs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$30,137</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516013696"/>
                  </a:ext>
                </a:extLst>
              </a:tr>
              <a:tr h="180340">
                <a:tc>
                  <a:txBody>
                    <a:bodyPr/>
                    <a:lstStyle/>
                    <a:p>
                      <a:pPr>
                        <a:lnSpc>
                          <a:spcPts val="1200"/>
                        </a:lnSpc>
                        <a:spcBef>
                          <a:spcPts val="200"/>
                        </a:spcBef>
                        <a:spcAft>
                          <a:spcPts val="200"/>
                        </a:spcAft>
                      </a:pPr>
                      <a:r>
                        <a:rPr lang="en-AU" sz="900" dirty="0">
                          <a:solidFill>
                            <a:srgbClr val="FFFFFF"/>
                          </a:solidFill>
                          <a:effectLst/>
                        </a:rPr>
                        <a:t>Consumables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$208,531</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809703956"/>
                  </a:ext>
                </a:extLst>
              </a:tr>
              <a:tr h="180340">
                <a:tc>
                  <a:txBody>
                    <a:bodyPr/>
                    <a:lstStyle/>
                    <a:p>
                      <a:pPr>
                        <a:lnSpc>
                          <a:spcPts val="1200"/>
                        </a:lnSpc>
                        <a:spcBef>
                          <a:spcPts val="200"/>
                        </a:spcBef>
                        <a:spcAft>
                          <a:spcPts val="200"/>
                        </a:spcAft>
                      </a:pPr>
                      <a:r>
                        <a:rPr lang="en-AU" sz="900" dirty="0">
                          <a:solidFill>
                            <a:srgbClr val="FFFFFF"/>
                          </a:solidFill>
                          <a:effectLst/>
                        </a:rPr>
                        <a:t>Miscellaneous Expense </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$14,206</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732366411"/>
                  </a:ext>
                </a:extLst>
              </a:tr>
              <a:tr h="180340">
                <a:tc>
                  <a:txBody>
                    <a:bodyPr/>
                    <a:lstStyle/>
                    <a:p>
                      <a:pPr>
                        <a:lnSpc>
                          <a:spcPts val="1200"/>
                        </a:lnSpc>
                        <a:spcBef>
                          <a:spcPts val="200"/>
                        </a:spcBef>
                        <a:spcAft>
                          <a:spcPts val="200"/>
                        </a:spcAft>
                      </a:pPr>
                      <a:r>
                        <a:rPr lang="en-AU" sz="900" dirty="0">
                          <a:solidFill>
                            <a:srgbClr val="FFFFFF"/>
                          </a:solidFill>
                          <a:effectLst/>
                        </a:rPr>
                        <a:t>Professional Development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$30,887</a:t>
                      </a:r>
                      <a:endParaRPr lang="en-AU" sz="900" dirty="0">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727063770"/>
                  </a:ext>
                </a:extLst>
              </a:tr>
              <a:tr h="180340">
                <a:tc>
                  <a:txBody>
                    <a:bodyPr/>
                    <a:lstStyle/>
                    <a:p>
                      <a:pPr>
                        <a:lnSpc>
                          <a:spcPts val="1200"/>
                        </a:lnSpc>
                        <a:spcBef>
                          <a:spcPts val="200"/>
                        </a:spcBef>
                        <a:spcAft>
                          <a:spcPts val="200"/>
                        </a:spcAft>
                      </a:pPr>
                      <a:r>
                        <a:rPr lang="en-AU" sz="900" dirty="0">
                          <a:solidFill>
                            <a:srgbClr val="FFFFFF"/>
                          </a:solidFill>
                          <a:effectLst/>
                        </a:rPr>
                        <a:t>Equipment/Maintenance/Hire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$173,119</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861855933"/>
                  </a:ext>
                </a:extLst>
              </a:tr>
              <a:tr h="180340">
                <a:tc>
                  <a:txBody>
                    <a:bodyPr/>
                    <a:lstStyle/>
                    <a:p>
                      <a:pPr>
                        <a:lnSpc>
                          <a:spcPts val="1200"/>
                        </a:lnSpc>
                        <a:spcBef>
                          <a:spcPts val="200"/>
                        </a:spcBef>
                        <a:spcAft>
                          <a:spcPts val="200"/>
                        </a:spcAft>
                      </a:pPr>
                      <a:r>
                        <a:rPr lang="en-AU" sz="900" dirty="0">
                          <a:solidFill>
                            <a:srgbClr val="FFFFFF"/>
                          </a:solidFill>
                          <a:effectLst/>
                        </a:rPr>
                        <a:t>Property Services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$4,665</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2603468380"/>
                  </a:ext>
                </a:extLst>
              </a:tr>
              <a:tr h="180340">
                <a:tc>
                  <a:txBody>
                    <a:bodyPr/>
                    <a:lstStyle/>
                    <a:p>
                      <a:pPr>
                        <a:lnSpc>
                          <a:spcPts val="1200"/>
                        </a:lnSpc>
                        <a:spcBef>
                          <a:spcPts val="200"/>
                        </a:spcBef>
                        <a:spcAft>
                          <a:spcPts val="200"/>
                        </a:spcAft>
                      </a:pPr>
                      <a:r>
                        <a:rPr lang="en-AU" sz="900" dirty="0">
                          <a:solidFill>
                            <a:srgbClr val="FFFFFF"/>
                          </a:solidFill>
                          <a:effectLst/>
                        </a:rPr>
                        <a:t>Salaries &amp; Allowances </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3754254629"/>
                  </a:ext>
                </a:extLst>
              </a:tr>
              <a:tr h="180340">
                <a:tc>
                  <a:txBody>
                    <a:bodyPr/>
                    <a:lstStyle/>
                    <a:p>
                      <a:pPr>
                        <a:lnSpc>
                          <a:spcPts val="1200"/>
                        </a:lnSpc>
                        <a:spcBef>
                          <a:spcPts val="200"/>
                        </a:spcBef>
                        <a:spcAft>
                          <a:spcPts val="200"/>
                        </a:spcAft>
                      </a:pPr>
                      <a:r>
                        <a:rPr lang="en-AU" sz="900" dirty="0">
                          <a:solidFill>
                            <a:srgbClr val="FFFFFF"/>
                          </a:solidFill>
                          <a:effectLst/>
                        </a:rPr>
                        <a:t>Support Services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$459,077</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1579988155"/>
                  </a:ext>
                </a:extLst>
              </a:tr>
              <a:tr h="180340">
                <a:tc>
                  <a:txBody>
                    <a:bodyPr/>
                    <a:lstStyle/>
                    <a:p>
                      <a:pPr>
                        <a:lnSpc>
                          <a:spcPts val="1200"/>
                        </a:lnSpc>
                        <a:spcBef>
                          <a:spcPts val="200"/>
                        </a:spcBef>
                        <a:spcAft>
                          <a:spcPts val="200"/>
                        </a:spcAft>
                      </a:pPr>
                      <a:r>
                        <a:rPr lang="en-AU" sz="900" dirty="0">
                          <a:solidFill>
                            <a:srgbClr val="FFFFFF"/>
                          </a:solidFill>
                          <a:effectLst/>
                        </a:rPr>
                        <a:t>Trading &amp; Fundraising</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$18,225</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2000994379"/>
                  </a:ext>
                </a:extLst>
              </a:tr>
              <a:tr h="180340">
                <a:tc>
                  <a:txBody>
                    <a:bodyPr/>
                    <a:lstStyle/>
                    <a:p>
                      <a:pPr>
                        <a:lnSpc>
                          <a:spcPts val="1200"/>
                        </a:lnSpc>
                        <a:spcBef>
                          <a:spcPts val="200"/>
                        </a:spcBef>
                        <a:spcAft>
                          <a:spcPts val="200"/>
                        </a:spcAft>
                      </a:pPr>
                      <a:r>
                        <a:rPr lang="en-AU" sz="900" dirty="0">
                          <a:solidFill>
                            <a:srgbClr val="FFFFFF"/>
                          </a:solidFill>
                          <a:effectLst/>
                        </a:rPr>
                        <a:t>Motor Vehicle Expenses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NDA</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3977098961"/>
                  </a:ext>
                </a:extLst>
              </a:tr>
              <a:tr h="180340">
                <a:tc>
                  <a:txBody>
                    <a:bodyPr/>
                    <a:lstStyle/>
                    <a:p>
                      <a:pPr>
                        <a:lnSpc>
                          <a:spcPts val="1200"/>
                        </a:lnSpc>
                        <a:spcBef>
                          <a:spcPts val="200"/>
                        </a:spcBef>
                        <a:spcAft>
                          <a:spcPts val="200"/>
                        </a:spcAft>
                      </a:pPr>
                      <a:r>
                        <a:rPr lang="en-AU" sz="900" dirty="0">
                          <a:solidFill>
                            <a:srgbClr val="FFFFFF"/>
                          </a:solidFill>
                          <a:effectLst/>
                        </a:rPr>
                        <a:t>Travel &amp; Subsistence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$367</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2903056589"/>
                  </a:ext>
                </a:extLst>
              </a:tr>
              <a:tr h="180340">
                <a:tc>
                  <a:txBody>
                    <a:bodyPr/>
                    <a:lstStyle/>
                    <a:p>
                      <a:pPr>
                        <a:lnSpc>
                          <a:spcPts val="1200"/>
                        </a:lnSpc>
                        <a:spcBef>
                          <a:spcPts val="200"/>
                        </a:spcBef>
                        <a:spcAft>
                          <a:spcPts val="200"/>
                        </a:spcAft>
                      </a:pPr>
                      <a:r>
                        <a:rPr lang="en-AU" sz="900" dirty="0">
                          <a:solidFill>
                            <a:srgbClr val="FFFFFF"/>
                          </a:solidFill>
                          <a:effectLst/>
                        </a:rPr>
                        <a:t>Utilities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$73,513</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388533473"/>
                  </a:ext>
                </a:extLst>
              </a:tr>
              <a:tr h="180340">
                <a:tc>
                  <a:txBody>
                    <a:bodyPr/>
                    <a:lstStyle/>
                    <a:p>
                      <a:pPr>
                        <a:lnSpc>
                          <a:spcPts val="1200"/>
                        </a:lnSpc>
                        <a:spcAft>
                          <a:spcPts val="600"/>
                        </a:spcAft>
                      </a:pPr>
                      <a:r>
                        <a:rPr lang="en-AU" sz="900" dirty="0">
                          <a:solidFill>
                            <a:srgbClr val="FFFFFF"/>
                          </a:solidFill>
                          <a:effectLst/>
                        </a:rPr>
                        <a:t>Total Operating Expenditure</a:t>
                      </a:r>
                    </a:p>
                    <a:p>
                      <a:pPr>
                        <a:lnSpc>
                          <a:spcPts val="1200"/>
                        </a:lnSpc>
                        <a:spcBef>
                          <a:spcPts val="200"/>
                        </a:spcBef>
                        <a:spcAft>
                          <a:spcPts val="200"/>
                        </a:spcAft>
                      </a:pPr>
                      <a:r>
                        <a:rPr lang="en-AU" sz="900" dirty="0">
                          <a:solidFill>
                            <a:srgbClr val="FFFFFF"/>
                          </a:solidFill>
                          <a:effectLst/>
                        </a:rPr>
                        <a:t> </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$11,125,448</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1741772358"/>
                  </a:ext>
                </a:extLst>
              </a:tr>
              <a:tr h="180340">
                <a:tc>
                  <a:txBody>
                    <a:bodyPr/>
                    <a:lstStyle/>
                    <a:p>
                      <a:pPr>
                        <a:lnSpc>
                          <a:spcPts val="1200"/>
                        </a:lnSpc>
                        <a:spcAft>
                          <a:spcPts val="600"/>
                        </a:spcAft>
                      </a:pPr>
                      <a:r>
                        <a:rPr lang="en-AU" sz="900" dirty="0">
                          <a:solidFill>
                            <a:srgbClr val="FFFFFF"/>
                          </a:solidFill>
                          <a:effectLst/>
                        </a:rPr>
                        <a:t>Net Operating Surplus/-Deficit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$904,473</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1078412896"/>
                  </a:ext>
                </a:extLst>
              </a:tr>
              <a:tr h="180340">
                <a:tc>
                  <a:txBody>
                    <a:bodyPr/>
                    <a:lstStyle/>
                    <a:p>
                      <a:pPr>
                        <a:lnSpc>
                          <a:spcPts val="1200"/>
                        </a:lnSpc>
                        <a:spcAft>
                          <a:spcPts val="600"/>
                        </a:spcAft>
                      </a:pPr>
                      <a:r>
                        <a:rPr lang="en-AU" sz="900" dirty="0">
                          <a:solidFill>
                            <a:srgbClr val="FFFFFF"/>
                          </a:solidFill>
                          <a:effectLst/>
                        </a:rPr>
                        <a:t>Asset Acquisitions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effectLst/>
                        </a:rPr>
                        <a:t>$10,636</a:t>
                      </a:r>
                      <a:endParaRPr lang="en-AU" sz="900" dirty="0">
                        <a:effectLst/>
                        <a:latin typeface="Arial" panose="020B0604020202020204" pitchFamily="34" charset="0"/>
                        <a:ea typeface="MS Mincho" panose="02020609040205080304" pitchFamily="49" charset="-128"/>
                      </a:endParaRPr>
                    </a:p>
                  </a:txBody>
                  <a:tcPr marL="68580" marR="68580" marT="0" marB="0"/>
                </a:tc>
                <a:extLst>
                  <a:ext uri="{0D108BD9-81ED-4DB2-BD59-A6C34878D82A}">
                    <a16:rowId xmlns:a16="http://schemas.microsoft.com/office/drawing/2014/main" val="2457776470"/>
                  </a:ext>
                </a:extLst>
              </a:tr>
            </a:tbl>
          </a:graphicData>
        </a:graphic>
      </p:graphicFrame>
      <p:sp>
        <p:nvSpPr>
          <p:cNvPr id="8" name="Rectangle 1">
            <a:extLst>
              <a:ext uri="{FF2B5EF4-FFF2-40B4-BE49-F238E27FC236}">
                <a16:creationId xmlns:a16="http://schemas.microsoft.com/office/drawing/2014/main" id="{1EEE7A63-59DE-BA45-B824-947F0D6C3FE2}"/>
              </a:ext>
            </a:extLst>
          </p:cNvPr>
          <p:cNvSpPr>
            <a:spLocks noChangeArrowheads="1"/>
          </p:cNvSpPr>
          <p:nvPr/>
        </p:nvSpPr>
        <p:spPr bwMode="auto">
          <a:xfrm>
            <a:off x="3991764" y="28054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Audio Recording 13 Jul 2021 at 2:21:48 pm" descr="Audio Recording 13 Jul 2021 at 2:21:48 pm">
            <a:hlinkClick r:id="" action="ppaction://media"/>
            <a:extLst>
              <a:ext uri="{FF2B5EF4-FFF2-40B4-BE49-F238E27FC236}">
                <a16:creationId xmlns:a16="http://schemas.microsoft.com/office/drawing/2014/main" id="{E68F5830-6DE6-E245-8D77-CC8E1CA581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5835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457200" y="928555"/>
            <a:ext cx="8526694" cy="7078861"/>
          </a:xfrm>
          <a:prstGeom prst="rect">
            <a:avLst/>
          </a:prstGeom>
          <a:noFill/>
        </p:spPr>
        <p:txBody>
          <a:bodyPr wrap="square" rtlCol="0">
            <a:spAutoFit/>
          </a:bodyPr>
          <a:lstStyle/>
          <a:p>
            <a:pPr algn="ctr"/>
            <a:r>
              <a:rPr lang="en-US" b="1" dirty="0"/>
              <a:t>Financial Position as at 31 December 2020</a:t>
            </a:r>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endParaRPr lang="en-AU" sz="2400" dirty="0"/>
          </a:p>
          <a:p>
            <a:pPr algn="ctr"/>
            <a:r>
              <a:rPr lang="en-US" sz="1600" i="1" dirty="0"/>
              <a:t>All funds received from the Department, or raised by the school, have been expended, or committed to subsequent years, to support the achievement of educational outcomes and other operational needs of the school, consistent with Department policies, School Council approvals and the intent/purposes for which funding was provided or raised.</a:t>
            </a:r>
            <a:endParaRPr lang="en-AU" sz="1600" dirty="0"/>
          </a:p>
          <a:p>
            <a:pPr algn="ctr"/>
            <a:endParaRPr lang="en-AU" sz="2400" dirty="0"/>
          </a:p>
          <a:p>
            <a:pPr algn="ctr"/>
            <a:endParaRPr lang="en-AU" sz="2400" dirty="0"/>
          </a:p>
          <a:p>
            <a:pPr algn="ctr"/>
            <a:endParaRPr lang="en-AU" sz="2400" dirty="0"/>
          </a:p>
          <a:p>
            <a:pPr algn="ctr"/>
            <a:endParaRPr lang="en-US" sz="2400"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sp>
        <p:nvSpPr>
          <p:cNvPr id="8" name="Rectangle 1">
            <a:extLst>
              <a:ext uri="{FF2B5EF4-FFF2-40B4-BE49-F238E27FC236}">
                <a16:creationId xmlns:a16="http://schemas.microsoft.com/office/drawing/2014/main" id="{1EEE7A63-59DE-BA45-B824-947F0D6C3FE2}"/>
              </a:ext>
            </a:extLst>
          </p:cNvPr>
          <p:cNvSpPr>
            <a:spLocks noChangeArrowheads="1"/>
          </p:cNvSpPr>
          <p:nvPr/>
        </p:nvSpPr>
        <p:spPr bwMode="auto">
          <a:xfrm>
            <a:off x="3991764" y="28054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Table 9">
            <a:extLst>
              <a:ext uri="{FF2B5EF4-FFF2-40B4-BE49-F238E27FC236}">
                <a16:creationId xmlns:a16="http://schemas.microsoft.com/office/drawing/2014/main" id="{AEFE09D3-9FA2-634D-925A-6E57B1959F1C}"/>
              </a:ext>
            </a:extLst>
          </p:cNvPr>
          <p:cNvGraphicFramePr>
            <a:graphicFrameLocks noGrp="1"/>
          </p:cNvGraphicFramePr>
          <p:nvPr>
            <p:extLst>
              <p:ext uri="{D42A27DB-BD31-4B8C-83A1-F6EECF244321}">
                <p14:modId xmlns:p14="http://schemas.microsoft.com/office/powerpoint/2010/main" val="1737382188"/>
              </p:ext>
            </p:extLst>
          </p:nvPr>
        </p:nvGraphicFramePr>
        <p:xfrm>
          <a:off x="630594" y="1993513"/>
          <a:ext cx="2699320" cy="1017334"/>
        </p:xfrm>
        <a:graphic>
          <a:graphicData uri="http://schemas.openxmlformats.org/drawingml/2006/table">
            <a:tbl>
              <a:tblPr firstRow="1" firstCol="1" bandRow="1">
                <a:tableStyleId>{5C22544A-7EE6-4342-B048-85BDC9FD1C3A}</a:tableStyleId>
              </a:tblPr>
              <a:tblGrid>
                <a:gridCol w="1494768">
                  <a:extLst>
                    <a:ext uri="{9D8B030D-6E8A-4147-A177-3AD203B41FA5}">
                      <a16:colId xmlns:a16="http://schemas.microsoft.com/office/drawing/2014/main" val="2947451740"/>
                    </a:ext>
                  </a:extLst>
                </a:gridCol>
                <a:gridCol w="1204552">
                  <a:extLst>
                    <a:ext uri="{9D8B030D-6E8A-4147-A177-3AD203B41FA5}">
                      <a16:colId xmlns:a16="http://schemas.microsoft.com/office/drawing/2014/main" val="3329504425"/>
                    </a:ext>
                  </a:extLst>
                </a:gridCol>
              </a:tblGrid>
              <a:tr h="180340">
                <a:tc>
                  <a:txBody>
                    <a:bodyPr/>
                    <a:lstStyle/>
                    <a:p>
                      <a:pPr>
                        <a:lnSpc>
                          <a:spcPts val="1200"/>
                        </a:lnSpc>
                        <a:spcBef>
                          <a:spcPts val="200"/>
                        </a:spcBef>
                        <a:spcAft>
                          <a:spcPts val="200"/>
                        </a:spcAft>
                      </a:pPr>
                      <a:r>
                        <a:rPr lang="en-AU" sz="900" dirty="0">
                          <a:solidFill>
                            <a:srgbClr val="FFFFFF"/>
                          </a:solidFill>
                          <a:effectLst/>
                        </a:rPr>
                        <a:t>Funds available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Bef>
                          <a:spcPts val="200"/>
                        </a:spcBef>
                        <a:spcAft>
                          <a:spcPts val="200"/>
                        </a:spcAft>
                      </a:pPr>
                      <a:r>
                        <a:rPr lang="en-AU" sz="900" dirty="0">
                          <a:solidFill>
                            <a:srgbClr val="FFFFFF"/>
                          </a:solidFill>
                          <a:effectLst/>
                        </a:rPr>
                        <a:t>Actua</a:t>
                      </a:r>
                      <a:r>
                        <a:rPr lang="en-AU" sz="900" dirty="0">
                          <a:solidFill>
                            <a:schemeClr val="tx1"/>
                          </a:solidFill>
                          <a:effectLst/>
                        </a:rPr>
                        <a:t>l</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51199621"/>
                  </a:ext>
                </a:extLst>
              </a:tr>
              <a:tr h="180340">
                <a:tc>
                  <a:txBody>
                    <a:bodyPr/>
                    <a:lstStyle/>
                    <a:p>
                      <a:pPr>
                        <a:lnSpc>
                          <a:spcPts val="1200"/>
                        </a:lnSpc>
                        <a:spcBef>
                          <a:spcPts val="200"/>
                        </a:spcBef>
                        <a:spcAft>
                          <a:spcPts val="200"/>
                        </a:spcAft>
                      </a:pPr>
                      <a:r>
                        <a:rPr lang="en-AU" sz="900" dirty="0">
                          <a:solidFill>
                            <a:srgbClr val="FFFFFF"/>
                          </a:solidFill>
                          <a:effectLst/>
                        </a:rPr>
                        <a:t>High Yield Investment Account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$378,756</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319237470"/>
                  </a:ext>
                </a:extLst>
              </a:tr>
              <a:tr h="180340">
                <a:tc>
                  <a:txBody>
                    <a:bodyPr/>
                    <a:lstStyle/>
                    <a:p>
                      <a:pPr>
                        <a:lnSpc>
                          <a:spcPts val="1200"/>
                        </a:lnSpc>
                        <a:spcBef>
                          <a:spcPts val="200"/>
                        </a:spcBef>
                        <a:spcAft>
                          <a:spcPts val="200"/>
                        </a:spcAft>
                      </a:pPr>
                      <a:r>
                        <a:rPr lang="en-AU" sz="900" dirty="0">
                          <a:solidFill>
                            <a:srgbClr val="FFFFFF"/>
                          </a:solidFill>
                          <a:effectLst/>
                        </a:rPr>
                        <a:t>Official Account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$15,541</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4270168734"/>
                  </a:ext>
                </a:extLst>
              </a:tr>
              <a:tr h="180340">
                <a:tc>
                  <a:txBody>
                    <a:bodyPr/>
                    <a:lstStyle/>
                    <a:p>
                      <a:pPr>
                        <a:lnSpc>
                          <a:spcPts val="1200"/>
                        </a:lnSpc>
                        <a:spcBef>
                          <a:spcPts val="200"/>
                        </a:spcBef>
                        <a:spcAft>
                          <a:spcPts val="200"/>
                        </a:spcAft>
                      </a:pPr>
                      <a:r>
                        <a:rPr lang="en-AU" sz="900" dirty="0">
                          <a:solidFill>
                            <a:srgbClr val="FFFFFF"/>
                          </a:solidFill>
                          <a:effectLst/>
                        </a:rPr>
                        <a:t>Other Accounts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415347981"/>
                  </a:ext>
                </a:extLst>
              </a:tr>
              <a:tr h="180340">
                <a:tc>
                  <a:txBody>
                    <a:bodyPr/>
                    <a:lstStyle/>
                    <a:p>
                      <a:pPr>
                        <a:lnSpc>
                          <a:spcPts val="1200"/>
                        </a:lnSpc>
                        <a:spcBef>
                          <a:spcPts val="200"/>
                        </a:spcBef>
                        <a:spcAft>
                          <a:spcPts val="200"/>
                        </a:spcAft>
                      </a:pPr>
                      <a:r>
                        <a:rPr lang="en-AU" sz="900" dirty="0">
                          <a:solidFill>
                            <a:srgbClr val="FFFFFF"/>
                          </a:solidFill>
                          <a:effectLst/>
                        </a:rPr>
                        <a:t>Total Funds Available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$394,297</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429856302"/>
                  </a:ext>
                </a:extLst>
              </a:tr>
            </a:tbl>
          </a:graphicData>
        </a:graphic>
      </p:graphicFrame>
      <p:graphicFrame>
        <p:nvGraphicFramePr>
          <p:cNvPr id="11" name="Table 10">
            <a:extLst>
              <a:ext uri="{FF2B5EF4-FFF2-40B4-BE49-F238E27FC236}">
                <a16:creationId xmlns:a16="http://schemas.microsoft.com/office/drawing/2014/main" id="{76F9B790-6E3E-5743-9225-4D07B482AEC8}"/>
              </a:ext>
            </a:extLst>
          </p:cNvPr>
          <p:cNvGraphicFramePr>
            <a:graphicFrameLocks noGrp="1"/>
          </p:cNvGraphicFramePr>
          <p:nvPr>
            <p:extLst>
              <p:ext uri="{D42A27DB-BD31-4B8C-83A1-F6EECF244321}">
                <p14:modId xmlns:p14="http://schemas.microsoft.com/office/powerpoint/2010/main" val="2325515717"/>
              </p:ext>
            </p:extLst>
          </p:nvPr>
        </p:nvGraphicFramePr>
        <p:xfrm>
          <a:off x="3779740" y="1617593"/>
          <a:ext cx="4733666" cy="3065780"/>
        </p:xfrm>
        <a:graphic>
          <a:graphicData uri="http://schemas.openxmlformats.org/drawingml/2006/table">
            <a:tbl>
              <a:tblPr firstRow="1" firstCol="1" bandRow="1">
                <a:tableStyleId>{5C22544A-7EE6-4342-B048-85BDC9FD1C3A}</a:tableStyleId>
              </a:tblPr>
              <a:tblGrid>
                <a:gridCol w="3359529">
                  <a:extLst>
                    <a:ext uri="{9D8B030D-6E8A-4147-A177-3AD203B41FA5}">
                      <a16:colId xmlns:a16="http://schemas.microsoft.com/office/drawing/2014/main" val="1510895313"/>
                    </a:ext>
                  </a:extLst>
                </a:gridCol>
                <a:gridCol w="1374137">
                  <a:extLst>
                    <a:ext uri="{9D8B030D-6E8A-4147-A177-3AD203B41FA5}">
                      <a16:colId xmlns:a16="http://schemas.microsoft.com/office/drawing/2014/main" val="3905695561"/>
                    </a:ext>
                  </a:extLst>
                </a:gridCol>
              </a:tblGrid>
              <a:tr h="180340">
                <a:tc>
                  <a:txBody>
                    <a:bodyPr/>
                    <a:lstStyle/>
                    <a:p>
                      <a:pPr>
                        <a:lnSpc>
                          <a:spcPts val="1200"/>
                        </a:lnSpc>
                        <a:spcBef>
                          <a:spcPts val="200"/>
                        </a:spcBef>
                        <a:spcAft>
                          <a:spcPts val="200"/>
                        </a:spcAft>
                      </a:pPr>
                      <a:r>
                        <a:rPr lang="en-AU" sz="900" dirty="0">
                          <a:solidFill>
                            <a:srgbClr val="FFFFFF"/>
                          </a:solidFill>
                          <a:effectLst/>
                        </a:rPr>
                        <a:t>Financial Commitments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Bef>
                          <a:spcPts val="200"/>
                        </a:spcBef>
                        <a:spcAft>
                          <a:spcPts val="200"/>
                        </a:spcAft>
                      </a:pPr>
                      <a:r>
                        <a:rPr lang="en-AU" sz="900" dirty="0">
                          <a:solidFill>
                            <a:schemeClr val="tx1"/>
                          </a:solidFill>
                          <a:effectLst/>
                        </a:rPr>
                        <a:t>Actual</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105079262"/>
                  </a:ext>
                </a:extLst>
              </a:tr>
              <a:tr h="180340">
                <a:tc>
                  <a:txBody>
                    <a:bodyPr/>
                    <a:lstStyle/>
                    <a:p>
                      <a:pPr>
                        <a:lnSpc>
                          <a:spcPts val="1200"/>
                        </a:lnSpc>
                        <a:spcBef>
                          <a:spcPts val="200"/>
                        </a:spcBef>
                        <a:spcAft>
                          <a:spcPts val="200"/>
                        </a:spcAft>
                      </a:pPr>
                      <a:r>
                        <a:rPr lang="en-AU" sz="900" dirty="0">
                          <a:solidFill>
                            <a:srgbClr val="FFFFFF"/>
                          </a:solidFill>
                          <a:effectLst/>
                        </a:rPr>
                        <a:t>Operating Reserve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$171,544</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52576962"/>
                  </a:ext>
                </a:extLst>
              </a:tr>
              <a:tr h="180340">
                <a:tc>
                  <a:txBody>
                    <a:bodyPr/>
                    <a:lstStyle/>
                    <a:p>
                      <a:pPr>
                        <a:lnSpc>
                          <a:spcPts val="1200"/>
                        </a:lnSpc>
                        <a:spcBef>
                          <a:spcPts val="200"/>
                        </a:spcBef>
                        <a:spcAft>
                          <a:spcPts val="200"/>
                        </a:spcAft>
                      </a:pPr>
                      <a:r>
                        <a:rPr lang="en-US" sz="900" dirty="0">
                          <a:solidFill>
                            <a:srgbClr val="FFFFFF"/>
                          </a:solidFill>
                          <a:effectLst/>
                        </a:rPr>
                        <a:t>Other Recurrent Expenditure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$19,763</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082276681"/>
                  </a:ext>
                </a:extLst>
              </a:tr>
              <a:tr h="180340">
                <a:tc>
                  <a:txBody>
                    <a:bodyPr/>
                    <a:lstStyle/>
                    <a:p>
                      <a:pPr>
                        <a:lnSpc>
                          <a:spcPts val="1200"/>
                        </a:lnSpc>
                        <a:spcBef>
                          <a:spcPts val="200"/>
                        </a:spcBef>
                        <a:spcAft>
                          <a:spcPts val="200"/>
                        </a:spcAft>
                      </a:pPr>
                      <a:r>
                        <a:rPr lang="en-US" sz="900" dirty="0">
                          <a:solidFill>
                            <a:srgbClr val="FFFFFF"/>
                          </a:solidFill>
                          <a:effectLst/>
                        </a:rPr>
                        <a:t>Provision Accounts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823633943"/>
                  </a:ext>
                </a:extLst>
              </a:tr>
              <a:tr h="180340">
                <a:tc>
                  <a:txBody>
                    <a:bodyPr/>
                    <a:lstStyle/>
                    <a:p>
                      <a:pPr>
                        <a:lnSpc>
                          <a:spcPts val="1200"/>
                        </a:lnSpc>
                        <a:spcBef>
                          <a:spcPts val="200"/>
                        </a:spcBef>
                        <a:spcAft>
                          <a:spcPts val="200"/>
                        </a:spcAft>
                      </a:pPr>
                      <a:r>
                        <a:rPr lang="en-US" sz="900" dirty="0">
                          <a:solidFill>
                            <a:srgbClr val="FFFFFF"/>
                          </a:solidFill>
                          <a:effectLst/>
                        </a:rPr>
                        <a:t>Funds Received in Advance</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$199,288</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945789627"/>
                  </a:ext>
                </a:extLst>
              </a:tr>
              <a:tr h="180340">
                <a:tc>
                  <a:txBody>
                    <a:bodyPr/>
                    <a:lstStyle/>
                    <a:p>
                      <a:pPr>
                        <a:lnSpc>
                          <a:spcPts val="1200"/>
                        </a:lnSpc>
                        <a:spcBef>
                          <a:spcPts val="200"/>
                        </a:spcBef>
                        <a:spcAft>
                          <a:spcPts val="200"/>
                        </a:spcAft>
                      </a:pPr>
                      <a:r>
                        <a:rPr lang="en-US" sz="900" dirty="0">
                          <a:solidFill>
                            <a:srgbClr val="FFFFFF"/>
                          </a:solidFill>
                          <a:effectLst/>
                        </a:rPr>
                        <a:t>School Based Programs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6781538"/>
                  </a:ext>
                </a:extLst>
              </a:tr>
              <a:tr h="180340">
                <a:tc>
                  <a:txBody>
                    <a:bodyPr/>
                    <a:lstStyle/>
                    <a:p>
                      <a:pPr>
                        <a:lnSpc>
                          <a:spcPts val="1200"/>
                        </a:lnSpc>
                        <a:spcBef>
                          <a:spcPts val="200"/>
                        </a:spcBef>
                        <a:spcAft>
                          <a:spcPts val="200"/>
                        </a:spcAft>
                      </a:pPr>
                      <a:r>
                        <a:rPr lang="en-US" sz="900" dirty="0">
                          <a:solidFill>
                            <a:srgbClr val="FFFFFF"/>
                          </a:solidFill>
                          <a:effectLst/>
                        </a:rPr>
                        <a:t>Beneficiary/Memorial Accounts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439192910"/>
                  </a:ext>
                </a:extLst>
              </a:tr>
              <a:tr h="180340">
                <a:tc>
                  <a:txBody>
                    <a:bodyPr/>
                    <a:lstStyle/>
                    <a:p>
                      <a:pPr>
                        <a:lnSpc>
                          <a:spcPts val="1200"/>
                        </a:lnSpc>
                        <a:spcBef>
                          <a:spcPts val="200"/>
                        </a:spcBef>
                        <a:spcAft>
                          <a:spcPts val="200"/>
                        </a:spcAft>
                      </a:pPr>
                      <a:r>
                        <a:rPr lang="en-US" sz="900" dirty="0">
                          <a:solidFill>
                            <a:srgbClr val="FFFFFF"/>
                          </a:solidFill>
                          <a:effectLst/>
                        </a:rPr>
                        <a:t>Cooperative Bank Account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435966375"/>
                  </a:ext>
                </a:extLst>
              </a:tr>
              <a:tr h="180340">
                <a:tc>
                  <a:txBody>
                    <a:bodyPr/>
                    <a:lstStyle/>
                    <a:p>
                      <a:pPr>
                        <a:lnSpc>
                          <a:spcPts val="1200"/>
                        </a:lnSpc>
                        <a:spcBef>
                          <a:spcPts val="200"/>
                        </a:spcBef>
                        <a:spcAft>
                          <a:spcPts val="200"/>
                        </a:spcAft>
                      </a:pPr>
                      <a:r>
                        <a:rPr lang="en-US" sz="900" dirty="0">
                          <a:solidFill>
                            <a:srgbClr val="FFFFFF"/>
                          </a:solidFill>
                          <a:effectLst/>
                        </a:rPr>
                        <a:t>Funds for Committees/Shared Arrangements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$614</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30093400"/>
                  </a:ext>
                </a:extLst>
              </a:tr>
              <a:tr h="180340">
                <a:tc>
                  <a:txBody>
                    <a:bodyPr/>
                    <a:lstStyle/>
                    <a:p>
                      <a:pPr>
                        <a:lnSpc>
                          <a:spcPts val="1200"/>
                        </a:lnSpc>
                        <a:spcBef>
                          <a:spcPts val="200"/>
                        </a:spcBef>
                        <a:spcAft>
                          <a:spcPts val="200"/>
                        </a:spcAft>
                      </a:pPr>
                      <a:r>
                        <a:rPr lang="en-US" sz="900" dirty="0">
                          <a:solidFill>
                            <a:srgbClr val="FFFFFF"/>
                          </a:solidFill>
                          <a:effectLst/>
                        </a:rPr>
                        <a:t>Repayable to the Department</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558748637"/>
                  </a:ext>
                </a:extLst>
              </a:tr>
              <a:tr h="180340">
                <a:tc>
                  <a:txBody>
                    <a:bodyPr/>
                    <a:lstStyle/>
                    <a:p>
                      <a:pPr>
                        <a:lnSpc>
                          <a:spcPts val="1200"/>
                        </a:lnSpc>
                        <a:spcBef>
                          <a:spcPts val="200"/>
                        </a:spcBef>
                        <a:spcAft>
                          <a:spcPts val="200"/>
                        </a:spcAft>
                      </a:pPr>
                      <a:r>
                        <a:rPr lang="en-US" sz="900" dirty="0">
                          <a:solidFill>
                            <a:srgbClr val="FFFFFF"/>
                          </a:solidFill>
                          <a:effectLst/>
                        </a:rPr>
                        <a:t>Asset/Equipment Replacement &lt;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$52,825</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461546232"/>
                  </a:ext>
                </a:extLst>
              </a:tr>
              <a:tr h="180340">
                <a:tc>
                  <a:txBody>
                    <a:bodyPr/>
                    <a:lstStyle/>
                    <a:p>
                      <a:pPr>
                        <a:lnSpc>
                          <a:spcPts val="1200"/>
                        </a:lnSpc>
                        <a:spcBef>
                          <a:spcPts val="200"/>
                        </a:spcBef>
                        <a:spcAft>
                          <a:spcPts val="200"/>
                        </a:spcAft>
                      </a:pPr>
                      <a:r>
                        <a:rPr lang="en-US" sz="900" dirty="0">
                          <a:solidFill>
                            <a:srgbClr val="FFFFFF"/>
                          </a:solidFill>
                          <a:effectLst/>
                        </a:rPr>
                        <a:t>Capital - Buildings/Grounds &lt;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109202941"/>
                  </a:ext>
                </a:extLst>
              </a:tr>
              <a:tr h="180340">
                <a:tc>
                  <a:txBody>
                    <a:bodyPr/>
                    <a:lstStyle/>
                    <a:p>
                      <a:pPr>
                        <a:lnSpc>
                          <a:spcPts val="1200"/>
                        </a:lnSpc>
                        <a:spcBef>
                          <a:spcPts val="200"/>
                        </a:spcBef>
                        <a:spcAft>
                          <a:spcPts val="200"/>
                        </a:spcAft>
                      </a:pPr>
                      <a:r>
                        <a:rPr lang="en-US" sz="900" dirty="0">
                          <a:solidFill>
                            <a:srgbClr val="FFFFFF"/>
                          </a:solidFill>
                          <a:effectLst/>
                        </a:rPr>
                        <a:t>Maintenance - Buildings/Grounds &lt;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461982073"/>
                  </a:ext>
                </a:extLst>
              </a:tr>
              <a:tr h="180340">
                <a:tc>
                  <a:txBody>
                    <a:bodyPr/>
                    <a:lstStyle/>
                    <a:p>
                      <a:pPr>
                        <a:lnSpc>
                          <a:spcPts val="1200"/>
                        </a:lnSpc>
                        <a:spcBef>
                          <a:spcPts val="200"/>
                        </a:spcBef>
                        <a:spcAft>
                          <a:spcPts val="200"/>
                        </a:spcAft>
                      </a:pPr>
                      <a:r>
                        <a:rPr lang="en-US" sz="900" dirty="0">
                          <a:solidFill>
                            <a:srgbClr val="FFFFFF"/>
                          </a:solidFill>
                          <a:effectLst/>
                        </a:rPr>
                        <a:t>Asset/Equipment Replacement &gt;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588966433"/>
                  </a:ext>
                </a:extLst>
              </a:tr>
              <a:tr h="180340">
                <a:tc>
                  <a:txBody>
                    <a:bodyPr/>
                    <a:lstStyle/>
                    <a:p>
                      <a:pPr>
                        <a:lnSpc>
                          <a:spcPts val="1200"/>
                        </a:lnSpc>
                        <a:spcBef>
                          <a:spcPts val="200"/>
                        </a:spcBef>
                        <a:spcAft>
                          <a:spcPts val="200"/>
                        </a:spcAft>
                      </a:pPr>
                      <a:r>
                        <a:rPr lang="en-US" sz="900" dirty="0">
                          <a:solidFill>
                            <a:srgbClr val="FFFFFF"/>
                          </a:solidFill>
                          <a:effectLst/>
                        </a:rPr>
                        <a:t>Capital - Buildings/Grounds &gt;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913573487"/>
                  </a:ext>
                </a:extLst>
              </a:tr>
              <a:tr h="180340">
                <a:tc>
                  <a:txBody>
                    <a:bodyPr/>
                    <a:lstStyle/>
                    <a:p>
                      <a:pPr>
                        <a:lnSpc>
                          <a:spcPts val="1200"/>
                        </a:lnSpc>
                        <a:spcBef>
                          <a:spcPts val="200"/>
                        </a:spcBef>
                        <a:spcAft>
                          <a:spcPts val="200"/>
                        </a:spcAft>
                      </a:pPr>
                      <a:r>
                        <a:rPr lang="en-US" sz="900" dirty="0">
                          <a:solidFill>
                            <a:srgbClr val="FFFFFF"/>
                          </a:solidFill>
                          <a:effectLst/>
                        </a:rPr>
                        <a:t>Maintenance - Buildings/Grounds &gt; 12 months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tc>
                <a:tc>
                  <a:txBody>
                    <a:bodyPr/>
                    <a:lstStyle/>
                    <a:p>
                      <a:pPr algn="r">
                        <a:lnSpc>
                          <a:spcPts val="1200"/>
                        </a:lnSpc>
                        <a:spcAft>
                          <a:spcPts val="600"/>
                        </a:spcAft>
                      </a:pPr>
                      <a:r>
                        <a:rPr lang="en-AU" sz="900" dirty="0">
                          <a:solidFill>
                            <a:schemeClr val="tx1"/>
                          </a:solidFill>
                          <a:effectLst/>
                        </a:rPr>
                        <a:t>NDA</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301956050"/>
                  </a:ext>
                </a:extLst>
              </a:tr>
              <a:tr h="180340">
                <a:tc>
                  <a:txBody>
                    <a:bodyPr/>
                    <a:lstStyle/>
                    <a:p>
                      <a:pPr>
                        <a:lnSpc>
                          <a:spcPts val="1200"/>
                        </a:lnSpc>
                        <a:spcBef>
                          <a:spcPts val="200"/>
                        </a:spcBef>
                        <a:spcAft>
                          <a:spcPts val="200"/>
                        </a:spcAft>
                      </a:pPr>
                      <a:r>
                        <a:rPr lang="en-AU" sz="900" dirty="0">
                          <a:solidFill>
                            <a:srgbClr val="FFFFFF"/>
                          </a:solidFill>
                          <a:effectLst/>
                        </a:rPr>
                        <a:t>Total Financial Commitments</a:t>
                      </a:r>
                      <a:endParaRPr lang="en-AU" sz="900" dirty="0">
                        <a:solidFill>
                          <a:srgbClr val="FFFFFF"/>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algn="r">
                        <a:lnSpc>
                          <a:spcPts val="1200"/>
                        </a:lnSpc>
                        <a:spcAft>
                          <a:spcPts val="600"/>
                        </a:spcAft>
                      </a:pPr>
                      <a:r>
                        <a:rPr lang="en-AU" sz="900" dirty="0">
                          <a:solidFill>
                            <a:schemeClr val="tx1"/>
                          </a:solidFill>
                          <a:effectLst/>
                        </a:rPr>
                        <a:t>$444,034</a:t>
                      </a:r>
                      <a:endParaRPr lang="en-AU" sz="900" dirty="0">
                        <a:solidFill>
                          <a:schemeClr val="tx1"/>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372078907"/>
                  </a:ext>
                </a:extLst>
              </a:tr>
            </a:tbl>
          </a:graphicData>
        </a:graphic>
      </p:graphicFrame>
      <p:pic>
        <p:nvPicPr>
          <p:cNvPr id="5" name="Audio Recording 13 Jul 2021 at 2:23:29 pm" descr="Audio Recording 13 Jul 2021 at 2:23:29 pm">
            <a:hlinkClick r:id="" action="ppaction://media"/>
            <a:extLst>
              <a:ext uri="{FF2B5EF4-FFF2-40B4-BE49-F238E27FC236}">
                <a16:creationId xmlns:a16="http://schemas.microsoft.com/office/drawing/2014/main" id="{256BD20D-7466-C04A-B0D8-56C37D7C0A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2115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353366"/>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1101082" y="928555"/>
            <a:ext cx="7471418" cy="7109639"/>
          </a:xfrm>
          <a:prstGeom prst="rect">
            <a:avLst/>
          </a:prstGeom>
          <a:noFill/>
        </p:spPr>
        <p:txBody>
          <a:bodyPr wrap="square" rtlCol="0">
            <a:spAutoFit/>
          </a:bodyPr>
          <a:lstStyle/>
          <a:p>
            <a:pPr algn="ctr"/>
            <a:endParaRPr lang="en-US" b="1" dirty="0"/>
          </a:p>
          <a:p>
            <a:pPr algn="ctr"/>
            <a:r>
              <a:rPr lang="en-US" b="1" dirty="0"/>
              <a:t>Glossary</a:t>
            </a:r>
          </a:p>
          <a:p>
            <a:endParaRPr lang="en-US" b="1" dirty="0"/>
          </a:p>
          <a:p>
            <a:endParaRPr lang="en-US" b="1" dirty="0"/>
          </a:p>
          <a:p>
            <a:pPr marL="342900" indent="-342900">
              <a:buFont typeface="Arial" panose="020B0604020202020204" pitchFamily="34" charset="0"/>
              <a:buChar char="•"/>
            </a:pPr>
            <a:r>
              <a:rPr lang="en-US" b="1" dirty="0"/>
              <a:t>Similar schools </a:t>
            </a:r>
            <a:r>
              <a:rPr lang="en-US" dirty="0"/>
              <a:t>- Similar Schools are a group of Victorian government schools that are like this school, taking into account the school’s socioeconomic background of students, the number of non-English speaking students and the size and location of the school.</a:t>
            </a:r>
            <a:r>
              <a:rPr lang="en-AU" dirty="0"/>
              <a:t> </a:t>
            </a:r>
            <a:br>
              <a:rPr lang="en-AU" dirty="0"/>
            </a:br>
            <a:endParaRPr lang="en-AU" dirty="0"/>
          </a:p>
          <a:p>
            <a:endParaRPr lang="en-US" dirty="0"/>
          </a:p>
          <a:p>
            <a:pPr marL="342900" indent="-342900">
              <a:buFont typeface="Arial" panose="020B0604020202020204" pitchFamily="34" charset="0"/>
              <a:buChar char="•"/>
            </a:pPr>
            <a:r>
              <a:rPr lang="en-US" b="1" dirty="0"/>
              <a:t>NDP or NDA</a:t>
            </a:r>
            <a:r>
              <a:rPr lang="en-US" dirty="0"/>
              <a:t>: No data published or No data available. </a:t>
            </a:r>
            <a:br>
              <a:rPr lang="en-US" dirty="0"/>
            </a:br>
            <a:endParaRPr lang="en-US" dirty="0"/>
          </a:p>
          <a:p>
            <a:endParaRPr lang="en-US" dirty="0"/>
          </a:p>
          <a:p>
            <a:pPr marL="342900" indent="-342900">
              <a:buFont typeface="Arial" panose="020B0604020202020204" pitchFamily="34" charset="0"/>
              <a:buChar char="•"/>
            </a:pPr>
            <a:r>
              <a:rPr lang="en-US" b="1" dirty="0"/>
              <a:t>Performance summary</a:t>
            </a:r>
            <a:r>
              <a:rPr lang="en-US" dirty="0"/>
              <a:t>: The Performance Summary for government schools provides an overview of how this school is contributing to the objectives of the Education State and how it compares to other Victorian Government schools.</a:t>
            </a:r>
          </a:p>
          <a:p>
            <a:endParaRPr lang="en-AU" dirty="0"/>
          </a:p>
          <a:p>
            <a:endParaRPr lang="en-AU" dirty="0"/>
          </a:p>
          <a:p>
            <a:r>
              <a:rPr lang="en-US" dirty="0"/>
              <a:t>         </a:t>
            </a:r>
            <a:endParaRPr lang="en-US" sz="2400" dirty="0"/>
          </a:p>
          <a:p>
            <a:pPr marL="342900" indent="-342900">
              <a:buFont typeface="Arial" panose="020B0604020202020204" pitchFamily="34" charset="0"/>
              <a:buChar char="•"/>
            </a:pPr>
            <a:endParaRPr lang="en-US" sz="2400" dirty="0"/>
          </a:p>
          <a:p>
            <a:endParaRPr lang="en-US" dirty="0"/>
          </a:p>
          <a:p>
            <a:pPr marL="342900" indent="-34290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7:48:23 pm" descr="Audio Recording 15 Jun 2021 at 7:48:23 pm">
            <a:hlinkClick r:id="" action="ppaction://media"/>
            <a:extLst>
              <a:ext uri="{FF2B5EF4-FFF2-40B4-BE49-F238E27FC236}">
                <a16:creationId xmlns:a16="http://schemas.microsoft.com/office/drawing/2014/main" id="{3DE66850-E701-654C-B3CA-0ECDB6B1B4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0938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2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295400" y="368490"/>
            <a:ext cx="7323224" cy="6127844"/>
          </a:xfrm>
        </p:spPr>
        <p:txBody>
          <a:bodyPr>
            <a:normAutofit fontScale="90000"/>
          </a:bodyPr>
          <a:lstStyle/>
          <a:p>
            <a:pPr algn="ctr"/>
            <a:br>
              <a:rPr lang="en-US" sz="5300" dirty="0"/>
            </a:br>
            <a:r>
              <a:rPr lang="en-US" sz="3100" dirty="0">
                <a:latin typeface="+mn-lt"/>
              </a:rPr>
              <a:t>Cranbourne East Primary School</a:t>
            </a:r>
            <a:br>
              <a:rPr lang="en-US" sz="3100" dirty="0">
                <a:latin typeface="+mn-lt"/>
              </a:rPr>
            </a:br>
            <a:r>
              <a:rPr lang="en-US" dirty="0"/>
              <a:t>Annual Reporting Meeting</a:t>
            </a:r>
            <a:br>
              <a:rPr lang="en-US" dirty="0"/>
            </a:br>
            <a:r>
              <a:rPr lang="en-US" dirty="0"/>
              <a:t>2020</a:t>
            </a:r>
            <a:br>
              <a:rPr lang="en-US" sz="5400" dirty="0"/>
            </a:br>
            <a:br>
              <a:rPr lang="en-US" sz="5300" dirty="0"/>
            </a:br>
            <a:r>
              <a:rPr lang="en-US" sz="5300" dirty="0"/>
              <a:t>        </a:t>
            </a:r>
            <a:br>
              <a:rPr lang="en-US" sz="4000" dirty="0"/>
            </a:br>
            <a:br>
              <a:rPr lang="en-US" sz="4000" dirty="0"/>
            </a:br>
            <a:r>
              <a:rPr lang="en-US" sz="3100" dirty="0"/>
              <a:t>                                               </a:t>
            </a:r>
            <a:r>
              <a:rPr lang="en-US" sz="2700" dirty="0"/>
              <a:t> </a:t>
            </a:r>
            <a:r>
              <a:rPr lang="en-AU" sz="2700" dirty="0"/>
              <a:t>                     </a:t>
            </a:r>
            <a:r>
              <a:rPr lang="en-US" sz="2700" dirty="0"/>
              <a:t> </a:t>
            </a:r>
            <a:br>
              <a:rPr lang="en-US" sz="2700" dirty="0"/>
            </a:br>
            <a:r>
              <a:rPr lang="en-US" sz="2700" dirty="0"/>
              <a:t>Pr</a:t>
            </a:r>
            <a:br>
              <a:rPr lang="en-US" sz="2700" dirty="0"/>
            </a:br>
            <a:r>
              <a:rPr lang="en-US" sz="2700" dirty="0"/>
              <a:t>                                                                   </a:t>
            </a:r>
            <a:br>
              <a:rPr lang="en-US" dirty="0"/>
            </a:br>
            <a:r>
              <a:rPr lang="en-US" dirty="0"/>
              <a:t>                                                  </a:t>
            </a:r>
            <a:br>
              <a:rPr lang="en-US" dirty="0"/>
            </a:br>
            <a:br>
              <a:rPr lang="en-US" dirty="0"/>
            </a:br>
            <a:br>
              <a:rPr lang="en-US" dirty="0"/>
            </a:br>
            <a:br>
              <a:rPr lang="en-US" sz="4000" dirty="0"/>
            </a:br>
            <a:br>
              <a:rPr lang="en-US" sz="3200" dirty="0"/>
            </a:br>
            <a:endParaRPr lang="en-US" sz="3200" dirty="0"/>
          </a:p>
        </p:txBody>
      </p:sp>
      <p:pic>
        <p:nvPicPr>
          <p:cNvPr id="3" name="Picture 2"/>
          <p:cNvPicPr>
            <a:picLocks noChangeAspect="1"/>
          </p:cNvPicPr>
          <p:nvPr/>
        </p:nvPicPr>
        <p:blipFill>
          <a:blip r:embed="rId7"/>
          <a:stretch>
            <a:fillRect/>
          </a:stretch>
        </p:blipFill>
        <p:spPr>
          <a:xfrm>
            <a:off x="3770639" y="3018645"/>
            <a:ext cx="4847985" cy="3730657"/>
          </a:xfrm>
          <a:prstGeom prst="rect">
            <a:avLst/>
          </a:prstGeom>
        </p:spPr>
      </p:pic>
      <p:sp>
        <p:nvSpPr>
          <p:cNvPr id="4" name="TextBox 3"/>
          <p:cNvSpPr txBox="1"/>
          <p:nvPr/>
        </p:nvSpPr>
        <p:spPr>
          <a:xfrm>
            <a:off x="532263" y="464024"/>
            <a:ext cx="7915701" cy="369332"/>
          </a:xfrm>
          <a:prstGeom prst="rect">
            <a:avLst/>
          </a:prstGeom>
          <a:noFill/>
        </p:spPr>
        <p:txBody>
          <a:bodyPr wrap="square" rtlCol="0">
            <a:spAutoFit/>
          </a:bodyPr>
          <a:lstStyle/>
          <a:p>
            <a:pPr algn="ctr"/>
            <a:r>
              <a:rPr lang="en-US" dirty="0"/>
              <a:t>                Today is a great day to learn something new </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106" y="211056"/>
            <a:ext cx="1104900" cy="1244600"/>
          </a:xfrm>
          <a:prstGeom prst="rect">
            <a:avLst/>
          </a:prstGeom>
        </p:spPr>
      </p:pic>
      <p:sp>
        <p:nvSpPr>
          <p:cNvPr id="8" name="TextBox 7">
            <a:extLst>
              <a:ext uri="{FF2B5EF4-FFF2-40B4-BE49-F238E27FC236}">
                <a16:creationId xmlns:a16="http://schemas.microsoft.com/office/drawing/2014/main" id="{A69A8F43-5141-3240-8246-DAEF47ABB600}"/>
              </a:ext>
            </a:extLst>
          </p:cNvPr>
          <p:cNvSpPr txBox="1"/>
          <p:nvPr/>
        </p:nvSpPr>
        <p:spPr>
          <a:xfrm>
            <a:off x="864973" y="5585254"/>
            <a:ext cx="1544595" cy="369332"/>
          </a:xfrm>
          <a:prstGeom prst="rect">
            <a:avLst/>
          </a:prstGeom>
          <a:noFill/>
        </p:spPr>
        <p:txBody>
          <a:bodyPr wrap="square" rtlCol="0">
            <a:spAutoFit/>
          </a:bodyPr>
          <a:lstStyle/>
          <a:p>
            <a:pPr algn="ctr"/>
            <a:r>
              <a:rPr lang="en-US" b="1" dirty="0"/>
              <a:t>June 2021</a:t>
            </a:r>
          </a:p>
        </p:txBody>
      </p:sp>
      <p:pic>
        <p:nvPicPr>
          <p:cNvPr id="6" name="Audio Recording 13 Jul 2021 at 2:23:48 pm" descr="Audio Recording 13 Jul 2021 at 2:23:48 pm">
            <a:hlinkClick r:id="" action="ppaction://media"/>
            <a:extLst>
              <a:ext uri="{FF2B5EF4-FFF2-40B4-BE49-F238E27FC236}">
                <a16:creationId xmlns:a16="http://schemas.microsoft.com/office/drawing/2014/main" id="{C6AA8E13-E28B-F943-BDCF-8ABD8728AEDA}"/>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165600" y="3022600"/>
            <a:ext cx="812800" cy="812800"/>
          </a:xfrm>
          <a:prstGeom prst="rect">
            <a:avLst/>
          </a:prstGeom>
        </p:spPr>
      </p:pic>
    </p:spTree>
    <p:custDataLst>
      <p:tags r:id="rId1"/>
    </p:custDataLst>
    <p:extLst>
      <p:ext uri="{BB962C8B-B14F-4D97-AF65-F5344CB8AC3E}">
        <p14:creationId xmlns:p14="http://schemas.microsoft.com/office/powerpoint/2010/main" val="4226952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1297992" y="928555"/>
            <a:ext cx="7685902" cy="6278642"/>
          </a:xfrm>
          <a:prstGeom prst="rect">
            <a:avLst/>
          </a:prstGeom>
          <a:noFill/>
        </p:spPr>
        <p:txBody>
          <a:bodyPr wrap="square" rtlCol="0">
            <a:spAutoFit/>
          </a:bodyPr>
          <a:lstStyle/>
          <a:p>
            <a:pPr algn="ctr"/>
            <a:r>
              <a:rPr lang="en-US" b="1" dirty="0"/>
              <a:t>Glossary</a:t>
            </a:r>
            <a:endParaRPr lang="en-US" dirty="0"/>
          </a:p>
          <a:p>
            <a:pPr algn="ctr"/>
            <a:r>
              <a:rPr lang="en-US" b="1" dirty="0"/>
              <a:t>The Victorian Curriculum</a:t>
            </a:r>
          </a:p>
          <a:p>
            <a:pPr algn="ctr"/>
            <a:endParaRPr lang="en-AU" b="1" dirty="0"/>
          </a:p>
          <a:p>
            <a:pPr algn="ctr"/>
            <a:endParaRPr lang="en-AU" b="1" dirty="0"/>
          </a:p>
          <a:p>
            <a:pPr algn="ctr"/>
            <a:r>
              <a:rPr lang="en-US" dirty="0"/>
              <a:t>The Victorian Curriculum F–10 sets out what every student should learn during his or her first eleven years of schooling. The curriculum is the common set of knowledge and skills required by students for life-long learning, social development and active and informed citizenship.</a:t>
            </a:r>
          </a:p>
          <a:p>
            <a:pPr algn="ctr"/>
            <a:endParaRPr lang="en-US" dirty="0"/>
          </a:p>
          <a:p>
            <a:endParaRPr lang="en-AU" sz="1200" dirty="0"/>
          </a:p>
          <a:p>
            <a:pPr algn="ctr"/>
            <a:r>
              <a:rPr lang="en-US" dirty="0"/>
              <a:t>The Victorian Curriculum is assessed through teacher judgements of student achievement based on classroom learning.</a:t>
            </a:r>
          </a:p>
          <a:p>
            <a:pPr algn="ctr"/>
            <a:endParaRPr lang="en-US" dirty="0"/>
          </a:p>
          <a:p>
            <a:endParaRPr lang="en-AU" sz="1200" dirty="0"/>
          </a:p>
          <a:p>
            <a:pPr algn="ctr"/>
            <a:r>
              <a:rPr lang="en-US" dirty="0"/>
              <a:t>The curriculum has been developed to ensure that school subjects and their achievement standards enable continuous learning for all students, including students with disabilities.</a:t>
            </a:r>
          </a:p>
          <a:p>
            <a:endParaRPr lang="en-AU" sz="1200" dirty="0"/>
          </a:p>
          <a:p>
            <a:endParaRPr lang="en-US" sz="2400" dirty="0"/>
          </a:p>
          <a:p>
            <a:endParaRPr lang="en-US" dirty="0"/>
          </a:p>
          <a:p>
            <a:pPr marL="342900" indent="-34290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7:56:31 pm" descr="Audio Recording 15 Jun 2021 at 7:56:31 pm">
            <a:hlinkClick r:id="" action="ppaction://media"/>
            <a:extLst>
              <a:ext uri="{FF2B5EF4-FFF2-40B4-BE49-F238E27FC236}">
                <a16:creationId xmlns:a16="http://schemas.microsoft.com/office/drawing/2014/main" id="{68071510-5824-234C-839C-A223D071E2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7859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0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1297992" y="928555"/>
            <a:ext cx="7685902" cy="6155531"/>
          </a:xfrm>
          <a:prstGeom prst="rect">
            <a:avLst/>
          </a:prstGeom>
          <a:noFill/>
        </p:spPr>
        <p:txBody>
          <a:bodyPr wrap="square" rtlCol="0">
            <a:spAutoFit/>
          </a:bodyPr>
          <a:lstStyle/>
          <a:p>
            <a:endParaRPr lang="en-US" dirty="0"/>
          </a:p>
          <a:p>
            <a:pPr algn="ctr"/>
            <a:r>
              <a:rPr lang="en-US" sz="2000" b="1" dirty="0"/>
              <a:t>Scope of the 2020 Annual Report</a:t>
            </a:r>
          </a:p>
          <a:p>
            <a:endParaRPr lang="en-US" sz="2000" dirty="0"/>
          </a:p>
          <a:p>
            <a:pPr marL="800100" lvl="1" indent="-342900">
              <a:buFont typeface="Arial" panose="020B0604020202020204" pitchFamily="34" charset="0"/>
              <a:buChar char="•"/>
            </a:pPr>
            <a:r>
              <a:rPr lang="en-US" sz="2000" dirty="0"/>
              <a:t>About Our School</a:t>
            </a:r>
          </a:p>
          <a:p>
            <a:endParaRPr lang="en-US" sz="2000" b="1" dirty="0"/>
          </a:p>
          <a:p>
            <a:pPr marL="800100" lvl="1" indent="-342900">
              <a:buFont typeface="Arial" panose="020B0604020202020204" pitchFamily="34" charset="0"/>
              <a:buChar char="•"/>
            </a:pPr>
            <a:r>
              <a:rPr lang="en-US" sz="2000" dirty="0"/>
              <a:t>Performance Summary</a:t>
            </a:r>
            <a:br>
              <a:rPr lang="en-US" sz="2000" dirty="0"/>
            </a:br>
            <a:endParaRPr lang="en-US" sz="2000" dirty="0"/>
          </a:p>
          <a:p>
            <a:pPr marL="1257300" lvl="2" indent="-342900">
              <a:buFont typeface="Arial" panose="020B0604020202020204" pitchFamily="34" charset="0"/>
              <a:buChar char="•"/>
            </a:pPr>
            <a:r>
              <a:rPr lang="en-US" sz="2000" dirty="0"/>
              <a:t>School Profile</a:t>
            </a:r>
            <a:br>
              <a:rPr lang="en-US" sz="2000" dirty="0"/>
            </a:br>
            <a:endParaRPr lang="en-US" sz="2000" dirty="0"/>
          </a:p>
          <a:p>
            <a:pPr marL="1257300" lvl="2" indent="-342900">
              <a:buFont typeface="Arial" panose="020B0604020202020204" pitchFamily="34" charset="0"/>
              <a:buChar char="•"/>
            </a:pPr>
            <a:r>
              <a:rPr lang="en-US" sz="2000" dirty="0"/>
              <a:t>Framework for Improving Student Outcomes (FISO)</a:t>
            </a:r>
            <a:br>
              <a:rPr lang="en-US" sz="2000" dirty="0"/>
            </a:br>
            <a:endParaRPr lang="en-US" sz="2000" dirty="0"/>
          </a:p>
          <a:p>
            <a:pPr marL="1257300" lvl="2" indent="-342900">
              <a:buFont typeface="Arial" panose="020B0604020202020204" pitchFamily="34" charset="0"/>
              <a:buChar char="•"/>
            </a:pPr>
            <a:r>
              <a:rPr lang="en-US" sz="2000" dirty="0"/>
              <a:t>Achievement</a:t>
            </a:r>
            <a:br>
              <a:rPr lang="en-US" sz="2000" dirty="0"/>
            </a:br>
            <a:endParaRPr lang="en-US" sz="2000" dirty="0"/>
          </a:p>
          <a:p>
            <a:pPr marL="1257300" lvl="2" indent="-342900">
              <a:buFont typeface="Arial" panose="020B0604020202020204" pitchFamily="34" charset="0"/>
              <a:buChar char="•"/>
            </a:pPr>
            <a:r>
              <a:rPr lang="en-US" sz="2000" dirty="0"/>
              <a:t>Engagement</a:t>
            </a:r>
            <a:br>
              <a:rPr lang="en-US" sz="2000" dirty="0"/>
            </a:br>
            <a:endParaRPr lang="en-US" sz="2000" dirty="0"/>
          </a:p>
          <a:p>
            <a:pPr marL="1257300" lvl="2" indent="-342900">
              <a:buFont typeface="Arial" panose="020B0604020202020204" pitchFamily="34" charset="0"/>
              <a:buChar char="•"/>
            </a:pPr>
            <a:r>
              <a:rPr lang="en-US" sz="2000" dirty="0"/>
              <a:t>Wellbeing</a:t>
            </a:r>
            <a:br>
              <a:rPr lang="en-US" sz="2000" dirty="0"/>
            </a:br>
            <a:endParaRPr lang="en-US" sz="2000" dirty="0"/>
          </a:p>
          <a:p>
            <a:pPr marL="1257300" lvl="2" indent="-342900">
              <a:buFont typeface="Arial" panose="020B0604020202020204" pitchFamily="34" charset="0"/>
              <a:buChar char="•"/>
            </a:pPr>
            <a:r>
              <a:rPr lang="en-US" sz="2000" dirty="0"/>
              <a:t>Financial Performance</a:t>
            </a: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8" name="Audio Recording 15 Jun 2021 at 8:14:01 pm" descr="Audio Recording 15 Jun 2021 at 8:14:01 pm">
            <a:hlinkClick r:id="" action="ppaction://media"/>
            <a:extLst>
              <a:ext uri="{FF2B5EF4-FFF2-40B4-BE49-F238E27FC236}">
                <a16:creationId xmlns:a16="http://schemas.microsoft.com/office/drawing/2014/main" id="{266EC000-FF5C-274F-8A11-CF4EC0E63F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6623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0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1280160" y="928555"/>
            <a:ext cx="7703734" cy="4616648"/>
          </a:xfrm>
          <a:prstGeom prst="rect">
            <a:avLst/>
          </a:prstGeom>
          <a:noFill/>
        </p:spPr>
        <p:txBody>
          <a:bodyPr wrap="square" rtlCol="0">
            <a:spAutoFit/>
          </a:bodyPr>
          <a:lstStyle/>
          <a:p>
            <a:endParaRPr lang="en-US" dirty="0"/>
          </a:p>
          <a:p>
            <a:pPr algn="ctr"/>
            <a:endParaRPr lang="en-US" sz="2000" b="1" dirty="0"/>
          </a:p>
          <a:p>
            <a:pPr algn="ctr"/>
            <a:r>
              <a:rPr lang="en-US" sz="2000" b="1" dirty="0"/>
              <a:t>About Our School</a:t>
            </a:r>
          </a:p>
          <a:p>
            <a:endParaRPr lang="en-US" sz="2000" b="1" dirty="0"/>
          </a:p>
          <a:p>
            <a:r>
              <a:rPr lang="en-US" sz="2000" dirty="0"/>
              <a:t>		</a:t>
            </a:r>
          </a:p>
          <a:p>
            <a:r>
              <a:rPr lang="en-US" sz="2000" dirty="0"/>
              <a:t>		School Geographical Location</a:t>
            </a:r>
          </a:p>
          <a:p>
            <a:endParaRPr lang="en-US" sz="2000" dirty="0"/>
          </a:p>
          <a:p>
            <a:r>
              <a:rPr lang="en-US" sz="2000" dirty="0"/>
              <a:t>		Vision and Values</a:t>
            </a:r>
          </a:p>
          <a:p>
            <a:endParaRPr lang="en-US" sz="2000" dirty="0"/>
          </a:p>
          <a:p>
            <a:r>
              <a:rPr lang="en-US" sz="2000" dirty="0"/>
              <a:t>		School Core Purpose</a:t>
            </a:r>
          </a:p>
          <a:p>
            <a:endParaRPr lang="en-US" sz="2000" dirty="0"/>
          </a:p>
          <a:p>
            <a:r>
              <a:rPr lang="en-US" sz="2000" dirty="0"/>
              <a:t>		</a:t>
            </a:r>
          </a:p>
          <a:p>
            <a:r>
              <a:rPr lang="en-US" sz="2000" dirty="0"/>
              <a:t>	</a:t>
            </a: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6" name="Audio Recording 15 Jun 2021 at 8:56:57 pm" descr="Audio Recording 15 Jun 2021 at 8:56:57 pm">
            <a:hlinkClick r:id="" action="ppaction://media"/>
            <a:extLst>
              <a:ext uri="{FF2B5EF4-FFF2-40B4-BE49-F238E27FC236}">
                <a16:creationId xmlns:a16="http://schemas.microsoft.com/office/drawing/2014/main" id="{821E6FD9-E6EE-B743-A530-9E090F68D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2237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0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1280160" y="928555"/>
            <a:ext cx="7703734" cy="4924425"/>
          </a:xfrm>
          <a:prstGeom prst="rect">
            <a:avLst/>
          </a:prstGeom>
          <a:noFill/>
        </p:spPr>
        <p:txBody>
          <a:bodyPr wrap="square" rtlCol="0">
            <a:spAutoFit/>
          </a:bodyPr>
          <a:lstStyle/>
          <a:p>
            <a:endParaRPr lang="en-US" dirty="0"/>
          </a:p>
          <a:p>
            <a:pPr algn="ctr"/>
            <a:endParaRPr lang="en-US" sz="2000" b="1" dirty="0"/>
          </a:p>
          <a:p>
            <a:pPr algn="ctr"/>
            <a:r>
              <a:rPr lang="en-US" sz="2000" b="1" dirty="0"/>
              <a:t>About Our School</a:t>
            </a:r>
          </a:p>
          <a:p>
            <a:endParaRPr lang="en-US" sz="2000" b="1" dirty="0"/>
          </a:p>
          <a:p>
            <a:r>
              <a:rPr lang="en-US" sz="2000" dirty="0"/>
              <a:t>		</a:t>
            </a:r>
          </a:p>
          <a:p>
            <a:r>
              <a:rPr lang="en-US" sz="2000" dirty="0"/>
              <a:t>		School Structure</a:t>
            </a:r>
          </a:p>
          <a:p>
            <a:endParaRPr lang="en-US" sz="2000" dirty="0"/>
          </a:p>
          <a:p>
            <a:r>
              <a:rPr lang="en-US" sz="2000" dirty="0"/>
              <a:t>		Workforce Composition</a:t>
            </a:r>
          </a:p>
          <a:p>
            <a:endParaRPr lang="en-US" sz="2000" dirty="0"/>
          </a:p>
          <a:p>
            <a:r>
              <a:rPr lang="en-US" sz="2000" dirty="0"/>
              <a:t>		Programs offered for Overseas Students</a:t>
            </a:r>
            <a:br>
              <a:rPr lang="en-US" sz="2000" dirty="0"/>
            </a:br>
            <a:endParaRPr lang="en-US" sz="2000" dirty="0"/>
          </a:p>
          <a:p>
            <a:pPr lvl="1"/>
            <a:r>
              <a:rPr lang="en-US" sz="2000" dirty="0"/>
              <a:t>	School Enrolment and Social Characteristics</a:t>
            </a:r>
          </a:p>
          <a:p>
            <a:endParaRPr lang="en-US" sz="2000" dirty="0"/>
          </a:p>
          <a:p>
            <a:r>
              <a:rPr lang="en-US" sz="2000" dirty="0"/>
              <a:t>	</a:t>
            </a: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8:58:41 pm" descr="Audio Recording 15 Jun 2021 at 8:58:41 pm">
            <a:hlinkClick r:id="" action="ppaction://media"/>
            <a:extLst>
              <a:ext uri="{FF2B5EF4-FFF2-40B4-BE49-F238E27FC236}">
                <a16:creationId xmlns:a16="http://schemas.microsoft.com/office/drawing/2014/main" id="{90E5DFCD-594D-6146-AF87-40BEF4DFF6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9735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4062651"/>
          </a:xfrm>
          <a:prstGeom prst="rect">
            <a:avLst/>
          </a:prstGeom>
          <a:noFill/>
        </p:spPr>
        <p:txBody>
          <a:bodyPr wrap="square" rtlCol="0">
            <a:spAutoFit/>
          </a:bodyPr>
          <a:lstStyle/>
          <a:p>
            <a:pPr algn="ctr"/>
            <a:endParaRPr lang="en-US" sz="2400" b="1" dirty="0"/>
          </a:p>
          <a:p>
            <a:pPr algn="ctr"/>
            <a:r>
              <a:rPr lang="en-US" sz="2000" b="1" dirty="0"/>
              <a:t>School Profile</a:t>
            </a:r>
          </a:p>
          <a:p>
            <a:pPr algn="ctr"/>
            <a:endParaRPr lang="en-US" sz="2000" b="1" dirty="0"/>
          </a:p>
          <a:p>
            <a:pPr algn="ctr"/>
            <a:r>
              <a:rPr lang="en-US" sz="2000" b="1" dirty="0"/>
              <a:t>Enrolment Profile</a:t>
            </a:r>
          </a:p>
          <a:p>
            <a:endParaRPr lang="en-AU" sz="2000" b="1" dirty="0"/>
          </a:p>
          <a:p>
            <a:pPr algn="ctr"/>
            <a:r>
              <a:rPr lang="en-US" sz="2000" dirty="0"/>
              <a:t>A total of 1231 students were enrolled at this school in 2020:  593 female and  638 male.</a:t>
            </a:r>
          </a:p>
          <a:p>
            <a:endParaRPr lang="en-AU" sz="2000" dirty="0"/>
          </a:p>
          <a:p>
            <a:pPr algn="ctr"/>
            <a:r>
              <a:rPr lang="en-US" sz="2000" dirty="0"/>
              <a:t>54 percent of students had English as an additional language </a:t>
            </a:r>
          </a:p>
          <a:p>
            <a:pPr algn="ctr"/>
            <a:r>
              <a:rPr lang="en-US" sz="2000" dirty="0"/>
              <a:t>and 1 percent were Aboriginal or Torres Strait Islander.</a:t>
            </a:r>
            <a:endParaRPr lang="en-AU" sz="2000" dirty="0"/>
          </a:p>
          <a:p>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9:00:42 pm" descr="Audio Recording 15 Jun 2021 at 9:00:42 pm">
            <a:hlinkClick r:id="" action="ppaction://media"/>
            <a:extLst>
              <a:ext uri="{FF2B5EF4-FFF2-40B4-BE49-F238E27FC236}">
                <a16:creationId xmlns:a16="http://schemas.microsoft.com/office/drawing/2014/main" id="{A11C8CC9-4B6C-BC4A-9313-B2078FF80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4616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4985980"/>
          </a:xfrm>
          <a:prstGeom prst="rect">
            <a:avLst/>
          </a:prstGeom>
          <a:noFill/>
        </p:spPr>
        <p:txBody>
          <a:bodyPr wrap="square" rtlCol="0">
            <a:spAutoFit/>
          </a:bodyPr>
          <a:lstStyle/>
          <a:p>
            <a:pPr algn="ctr"/>
            <a:endParaRPr lang="en-US" sz="2400" b="1" dirty="0"/>
          </a:p>
          <a:p>
            <a:pPr algn="ctr"/>
            <a:r>
              <a:rPr lang="en-US" sz="2000" b="1" dirty="0"/>
              <a:t>School Profile</a:t>
            </a:r>
          </a:p>
          <a:p>
            <a:pPr algn="ctr"/>
            <a:endParaRPr lang="en-US" sz="2000" b="1" dirty="0"/>
          </a:p>
          <a:p>
            <a:pPr algn="ctr"/>
            <a:r>
              <a:rPr lang="en-US" sz="2000" b="1" dirty="0"/>
              <a:t>Overall Socio-Economic Profile</a:t>
            </a:r>
          </a:p>
          <a:p>
            <a:pPr algn="ctr"/>
            <a:endParaRPr lang="en-AU" sz="2000" b="1" dirty="0"/>
          </a:p>
          <a:p>
            <a:pPr algn="ctr"/>
            <a:r>
              <a:rPr lang="en-US" sz="2000" dirty="0"/>
              <a:t>The overall school’s socio-economic profile is based on the school's Student Family Occupation and Education index (SFOE) which takes into account parents' occupations and education.</a:t>
            </a:r>
            <a:endParaRPr lang="en-AU" sz="2000" dirty="0"/>
          </a:p>
          <a:p>
            <a:pPr algn="ctr"/>
            <a:endParaRPr lang="en-US" sz="2000" dirty="0"/>
          </a:p>
          <a:p>
            <a:pPr algn="ctr"/>
            <a:r>
              <a:rPr lang="en-US" sz="2000" dirty="0"/>
              <a:t>Possible socio-economic band values are: </a:t>
            </a:r>
          </a:p>
          <a:p>
            <a:pPr algn="ctr"/>
            <a:r>
              <a:rPr lang="en-US" sz="2000" dirty="0"/>
              <a:t>Low, Low-Medium, Medium and High.</a:t>
            </a:r>
            <a:endParaRPr lang="en-AU" sz="2000" dirty="0"/>
          </a:p>
          <a:p>
            <a:pPr algn="ctr"/>
            <a:endParaRPr lang="en-US" sz="2000" dirty="0"/>
          </a:p>
          <a:p>
            <a:pPr algn="ctr"/>
            <a:r>
              <a:rPr lang="en-US" sz="2000" dirty="0"/>
              <a:t>This school’s socio-economic band value is: Low - Medium</a:t>
            </a:r>
            <a:endParaRPr lang="en-AU" sz="2000" dirty="0"/>
          </a:p>
          <a:p>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pic>
        <p:nvPicPr>
          <p:cNvPr id="5" name="Audio Recording 15 Jun 2021 at 9:02:38 pm" descr="Audio Recording 15 Jun 2021 at 9:02:38 pm">
            <a:hlinkClick r:id="" action="ppaction://media"/>
            <a:extLst>
              <a:ext uri="{FF2B5EF4-FFF2-40B4-BE49-F238E27FC236}">
                <a16:creationId xmlns:a16="http://schemas.microsoft.com/office/drawing/2014/main" id="{BB9FF538-E62D-C747-93DA-2E89C5D428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3309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91CB-3C57-8A47-A0E4-8937F119F09D}"/>
              </a:ext>
            </a:extLst>
          </p:cNvPr>
          <p:cNvSpPr>
            <a:spLocks noGrp="1"/>
          </p:cNvSpPr>
          <p:nvPr>
            <p:ph type="title"/>
          </p:nvPr>
        </p:nvSpPr>
        <p:spPr>
          <a:xfrm>
            <a:off x="457200" y="274638"/>
            <a:ext cx="8229600" cy="590335"/>
          </a:xfrm>
        </p:spPr>
        <p:txBody>
          <a:bodyPr>
            <a:normAutofit/>
          </a:bodyPr>
          <a:lstStyle/>
          <a:p>
            <a:r>
              <a:rPr lang="en-US" sz="2400" dirty="0"/>
              <a:t>           </a:t>
            </a:r>
            <a:r>
              <a:rPr lang="en-US" sz="1600" b="1" dirty="0"/>
              <a:t>2020 Annual Reporting Meeting to the School Community</a:t>
            </a:r>
            <a:endParaRPr lang="en-US" sz="1600" dirty="0"/>
          </a:p>
        </p:txBody>
      </p:sp>
      <p:sp>
        <p:nvSpPr>
          <p:cNvPr id="3" name="TextBox 2">
            <a:extLst>
              <a:ext uri="{FF2B5EF4-FFF2-40B4-BE49-F238E27FC236}">
                <a16:creationId xmlns:a16="http://schemas.microsoft.com/office/drawing/2014/main" id="{9CB589CB-1F44-2848-A982-62E5E315E95F}"/>
              </a:ext>
            </a:extLst>
          </p:cNvPr>
          <p:cNvSpPr txBox="1"/>
          <p:nvPr/>
        </p:nvSpPr>
        <p:spPr>
          <a:xfrm>
            <a:off x="754294" y="928555"/>
            <a:ext cx="8229600" cy="6955750"/>
          </a:xfrm>
          <a:prstGeom prst="rect">
            <a:avLst/>
          </a:prstGeom>
          <a:noFill/>
        </p:spPr>
        <p:txBody>
          <a:bodyPr wrap="square" rtlCol="0">
            <a:spAutoFit/>
          </a:bodyPr>
          <a:lstStyle/>
          <a:p>
            <a:pPr algn="ctr"/>
            <a:endParaRPr lang="en-US" sz="2400" b="1" dirty="0"/>
          </a:p>
          <a:p>
            <a:pPr algn="ctr"/>
            <a:r>
              <a:rPr lang="en-US" sz="2000" b="1" dirty="0"/>
              <a:t>Framework for Improving Student Outcomes (FISO)</a:t>
            </a:r>
          </a:p>
          <a:p>
            <a:pPr algn="ctr"/>
            <a:endParaRPr lang="en-US" sz="1600" b="1" dirty="0"/>
          </a:p>
          <a:p>
            <a:r>
              <a:rPr lang="en-AU" dirty="0"/>
              <a:t>The FISO dimensions associated with the Strategic Plan Key Improvement </a:t>
            </a:r>
          </a:p>
          <a:p>
            <a:r>
              <a:rPr lang="en-AU" dirty="0"/>
              <a:t>Strategies (KIS) are:</a:t>
            </a:r>
          </a:p>
          <a:p>
            <a:endParaRPr lang="en-AU" dirty="0"/>
          </a:p>
          <a:p>
            <a:r>
              <a:rPr lang="en-AU" dirty="0"/>
              <a:t>			Building Practice Excellence</a:t>
            </a:r>
          </a:p>
          <a:p>
            <a:r>
              <a:rPr lang="en-AU" dirty="0"/>
              <a:t>			Empowering students &amp; building school pride</a:t>
            </a:r>
          </a:p>
          <a:p>
            <a:r>
              <a:rPr lang="en-AU" dirty="0"/>
              <a:t>			Setting expectations &amp; promoting inclusion</a:t>
            </a:r>
          </a:p>
          <a:p>
            <a:endParaRPr lang="en-AU" dirty="0"/>
          </a:p>
          <a:p>
            <a:pPr marL="285750" indent="-285750">
              <a:buFont typeface="Arial" panose="020B0604020202020204" pitchFamily="34" charset="0"/>
              <a:buChar char="•"/>
            </a:pPr>
            <a:r>
              <a:rPr lang="en-AU" dirty="0"/>
              <a:t>Building the capacity of all staff to embed the CEPS Instructional Model </a:t>
            </a:r>
            <a:br>
              <a:rPr lang="en-AU" dirty="0"/>
            </a:br>
            <a:endParaRPr lang="en-AU" dirty="0"/>
          </a:p>
          <a:p>
            <a:pPr marL="285750" indent="-285750">
              <a:buFont typeface="Arial" panose="020B0604020202020204" pitchFamily="34" charset="0"/>
              <a:buChar char="•"/>
            </a:pPr>
            <a:r>
              <a:rPr lang="en-AU" dirty="0"/>
              <a:t>Building teacher capacity to provide challenging learning opportunities for all students </a:t>
            </a:r>
            <a:br>
              <a:rPr lang="en-AU" dirty="0"/>
            </a:br>
            <a:endParaRPr lang="en-AU" dirty="0"/>
          </a:p>
          <a:p>
            <a:pPr marL="285750" indent="-285750">
              <a:buFont typeface="Arial" panose="020B0604020202020204" pitchFamily="34" charset="0"/>
              <a:buChar char="•"/>
            </a:pPr>
            <a:r>
              <a:rPr lang="en-AU" dirty="0"/>
              <a:t>Embedding the school-based model for feedback </a:t>
            </a:r>
            <a:br>
              <a:rPr lang="en-AU" dirty="0"/>
            </a:br>
            <a:endParaRPr lang="en-AU" dirty="0"/>
          </a:p>
          <a:p>
            <a:pPr marL="285750" indent="-285750">
              <a:buFont typeface="Arial" panose="020B0604020202020204" pitchFamily="34" charset="0"/>
              <a:buChar char="•"/>
            </a:pPr>
            <a:r>
              <a:rPr lang="en-AU" dirty="0"/>
              <a:t>Building capacity of Student Voice and Agency within the school environment </a:t>
            </a:r>
          </a:p>
          <a:p>
            <a:pPr algn="ctr"/>
            <a:endParaRPr lang="en-US" sz="2000" b="1" dirty="0"/>
          </a:p>
          <a:p>
            <a:pPr algn="ctr"/>
            <a:endParaRPr lang="en-US" sz="2000" b="1" dirty="0"/>
          </a:p>
          <a:p>
            <a:pPr algn="ctr"/>
            <a:endParaRPr lang="en-US" sz="2000" b="1" dirty="0"/>
          </a:p>
          <a:p>
            <a:pPr algn="ctr"/>
            <a:endParaRPr lang="en-AU" sz="2000" b="1"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A8D911B-44A3-3141-874E-B91B64C4F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06" y="211056"/>
            <a:ext cx="940976" cy="1059950"/>
          </a:xfrm>
          <a:prstGeom prst="rect">
            <a:avLst/>
          </a:prstGeom>
        </p:spPr>
      </p:pic>
    </p:spTree>
    <p:extLst>
      <p:ext uri="{BB962C8B-B14F-4D97-AF65-F5344CB8AC3E}">
        <p14:creationId xmlns:p14="http://schemas.microsoft.com/office/powerpoint/2010/main" val="2258547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TotalTime>
  <Words>2045</Words>
  <Application>Microsoft Macintosh PowerPoint</Application>
  <PresentationFormat>On-screen Show (4:3)</PresentationFormat>
  <Paragraphs>507</Paragraphs>
  <Slides>20</Slides>
  <Notes>2</Notes>
  <HiddenSlides>0</HiddenSlides>
  <MMClips>18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Office Theme</vt:lpstr>
      <vt:lpstr> Cranbourne East Primary School Annual Reporting Meeting 2020                                                                                   Pr                                                                                                                            </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2020 Annual Reporting Meeting to the School Community</vt:lpstr>
      <vt:lpstr> Cranbourne East Primary School Annual Reporting Meeting 2020                                                                                   Pr                                                                                                                            </vt:lpstr>
    </vt:vector>
  </TitlesOfParts>
  <Manager/>
  <Company>Cranbourne East Primary 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Cranbourne East Primary School  Workforce Plan  School Operations Plan  2013  </dc:title>
  <dc:subject/>
  <dc:creator>Garry Rolfe</dc:creator>
  <cp:keywords/>
  <dc:description/>
  <cp:lastModifiedBy>Matthew Boevink</cp:lastModifiedBy>
  <cp:revision>238</cp:revision>
  <dcterms:created xsi:type="dcterms:W3CDTF">2012-10-24T06:07:59Z</dcterms:created>
  <dcterms:modified xsi:type="dcterms:W3CDTF">2021-07-14T02:09:31Z</dcterms:modified>
  <cp:category/>
</cp:coreProperties>
</file>